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theme/theme4.xml" ContentType="application/vnd.openxmlformats-officedocument.them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63" r:id="rId2"/>
  </p:sldMasterIdLst>
  <p:notesMasterIdLst>
    <p:notesMasterId r:id="rId15"/>
  </p:notesMasterIdLst>
  <p:handoutMasterIdLst>
    <p:handoutMasterId r:id="rId16"/>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45" autoAdjust="0"/>
    <p:restoredTop sz="94411" autoAdjust="0"/>
  </p:normalViewPr>
  <p:slideViewPr>
    <p:cSldViewPr>
      <p:cViewPr>
        <p:scale>
          <a:sx n="100" d="100"/>
          <a:sy n="100" d="100"/>
        </p:scale>
        <p:origin x="-228"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400" cy="4968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E537506A-4174-4139-B9E1-3AE8DB1DF056}" type="datetimeFigureOut">
              <a:rPr lang="en-AU" smtClean="0"/>
              <a:pPr/>
              <a:t>11/03/2013</a:t>
            </a:fld>
            <a:endParaRPr lang="en-AU"/>
          </a:p>
        </p:txBody>
      </p:sp>
      <p:sp>
        <p:nvSpPr>
          <p:cNvPr id="4" name="Footer Placeholder 3"/>
          <p:cNvSpPr>
            <a:spLocks noGrp="1"/>
          </p:cNvSpPr>
          <p:nvPr>
            <p:ph type="ftr" sz="quarter" idx="2"/>
          </p:nvPr>
        </p:nvSpPr>
        <p:spPr>
          <a:xfrm>
            <a:off x="1" y="9428165"/>
            <a:ext cx="2946400" cy="4968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49688" y="9428165"/>
            <a:ext cx="2946400" cy="496887"/>
          </a:xfrm>
          <a:prstGeom prst="rect">
            <a:avLst/>
          </a:prstGeom>
        </p:spPr>
        <p:txBody>
          <a:bodyPr vert="horz" lIns="91440" tIns="45720" rIns="91440" bIns="45720" rtlCol="0" anchor="b"/>
          <a:lstStyle>
            <a:lvl1pPr algn="r">
              <a:defRPr sz="1200"/>
            </a:lvl1pPr>
          </a:lstStyle>
          <a:p>
            <a:fld id="{90E14B63-E82D-4799-98EF-FC66FF47BEDE}" type="slidenum">
              <a:rPr lang="en-AU" smtClean="0"/>
              <a:pPr/>
              <a:t>‹#›</a:t>
            </a:fld>
            <a:endParaRPr lang="en-AU"/>
          </a:p>
        </p:txBody>
      </p:sp>
    </p:spTree>
    <p:extLst>
      <p:ext uri="{BB962C8B-B14F-4D97-AF65-F5344CB8AC3E}">
        <p14:creationId xmlns:p14="http://schemas.microsoft.com/office/powerpoint/2010/main" xmlns="" val="36927709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400" cy="4968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7F1BEB7D-BB4E-4C51-8A7D-C76CB52DF3D4}" type="datetimeFigureOut">
              <a:rPr lang="en-AU" smtClean="0"/>
              <a:pPr/>
              <a:t>11/03/2013</a:t>
            </a:fld>
            <a:endParaRPr lang="en-AU"/>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452" y="4714877"/>
            <a:ext cx="5438775" cy="44672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1" y="9428165"/>
            <a:ext cx="2946400" cy="4968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49688" y="9428165"/>
            <a:ext cx="2946400" cy="496887"/>
          </a:xfrm>
          <a:prstGeom prst="rect">
            <a:avLst/>
          </a:prstGeom>
        </p:spPr>
        <p:txBody>
          <a:bodyPr vert="horz" lIns="91440" tIns="45720" rIns="91440" bIns="45720" rtlCol="0" anchor="b"/>
          <a:lstStyle>
            <a:lvl1pPr algn="r">
              <a:defRPr sz="1200"/>
            </a:lvl1pPr>
          </a:lstStyle>
          <a:p>
            <a:fld id="{C6175D34-CAD3-425A-AF1B-09285908F8F4}" type="slidenum">
              <a:rPr lang="en-AU" smtClean="0"/>
              <a:pPr/>
              <a:t>‹#›</a:t>
            </a:fld>
            <a:endParaRPr lang="en-AU"/>
          </a:p>
        </p:txBody>
      </p:sp>
    </p:spTree>
    <p:extLst>
      <p:ext uri="{BB962C8B-B14F-4D97-AF65-F5344CB8AC3E}">
        <p14:creationId xmlns:p14="http://schemas.microsoft.com/office/powerpoint/2010/main" xmlns="" val="41205712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AU"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AU" smtClean="0"/>
              <a:t>“Providing comprehensive, innovative and pro-active research, advice, and investment management services”</a:t>
            </a:r>
            <a:endParaRPr lang="en-AU"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7B412CB-99BF-4CBA-A1EE-48B8EA610EA1}"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Footer Placeholder 4"/>
          <p:cNvSpPr>
            <a:spLocks noGrp="1"/>
          </p:cNvSpPr>
          <p:nvPr>
            <p:ph type="ftr" sz="quarter" idx="11"/>
          </p:nvPr>
        </p:nvSpPr>
        <p:spPr>
          <a:xfrm>
            <a:off x="2699792" y="6356350"/>
            <a:ext cx="3744416" cy="365125"/>
          </a:xfrm>
          <a:prstGeom prst="rect">
            <a:avLst/>
          </a:prstGeom>
        </p:spPr>
        <p:txBody>
          <a:bodyPr/>
          <a:lstStyle>
            <a:lvl1pPr algn="ctr">
              <a:defRPr sz="800" baseline="0"/>
            </a:lvl1pPr>
          </a:lstStyle>
          <a:p>
            <a:r>
              <a:rPr lang="en-AU" dirty="0" smtClean="0"/>
              <a:t>“Providing comprehensive, innovative and pro-active research, advice, and investment management services”</a:t>
            </a:r>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1"/>
          <p:cNvSpPr txBox="1"/>
          <p:nvPr userDrawn="1"/>
        </p:nvSpPr>
        <p:spPr>
          <a:xfrm>
            <a:off x="5076056" y="332656"/>
            <a:ext cx="3888432" cy="369332"/>
          </a:xfrm>
          <a:prstGeom prst="rect">
            <a:avLst/>
          </a:prstGeom>
          <a:noFill/>
        </p:spPr>
        <p:txBody>
          <a:bodyPr wrap="square" rtlCol="0">
            <a:spAutoFit/>
          </a:bodyPr>
          <a:lstStyle/>
          <a:p>
            <a:endParaRPr lang="en-AU" dirty="0"/>
          </a:p>
        </p:txBody>
      </p:sp>
      <p:sp>
        <p:nvSpPr>
          <p:cNvPr id="3" name="Footer Placeholder 4"/>
          <p:cNvSpPr>
            <a:spLocks noGrp="1"/>
          </p:cNvSpPr>
          <p:nvPr>
            <p:ph type="ftr" sz="quarter" idx="11"/>
          </p:nvPr>
        </p:nvSpPr>
        <p:spPr>
          <a:xfrm>
            <a:off x="2699792" y="6356350"/>
            <a:ext cx="3744416" cy="365125"/>
          </a:xfrm>
          <a:prstGeom prst="rect">
            <a:avLst/>
          </a:prstGeom>
        </p:spPr>
        <p:txBody>
          <a:bodyPr/>
          <a:lstStyle>
            <a:lvl1pPr algn="ctr">
              <a:defRPr sz="800" baseline="0"/>
            </a:lvl1pPr>
          </a:lstStyle>
          <a:p>
            <a:r>
              <a:rPr lang="en-AU" dirty="0" smtClean="0"/>
              <a:t>“Providing comprehensive, innovative and pro-active research, advice, and investment management services”</a:t>
            </a:r>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AU" dirty="0"/>
          </a:p>
        </p:txBody>
      </p:sp>
      <p:sp>
        <p:nvSpPr>
          <p:cNvPr id="5" name="Footer Placeholder 4"/>
          <p:cNvSpPr>
            <a:spLocks noGrp="1"/>
          </p:cNvSpPr>
          <p:nvPr>
            <p:ph type="ftr" sz="quarter" idx="11"/>
          </p:nvPr>
        </p:nvSpPr>
        <p:spPr>
          <a:xfrm>
            <a:off x="2699792" y="6356350"/>
            <a:ext cx="3744416" cy="365125"/>
          </a:xfrm>
          <a:prstGeom prst="rect">
            <a:avLst/>
          </a:prstGeom>
        </p:spPr>
        <p:txBody>
          <a:bodyPr/>
          <a:lstStyle>
            <a:lvl1pPr algn="ctr">
              <a:defRPr sz="800" baseline="0"/>
            </a:lvl1pPr>
          </a:lstStyle>
          <a:p>
            <a:r>
              <a:rPr lang="en-AU" dirty="0" smtClean="0"/>
              <a:t>“Providing comprehensive, innovative and pro-active research, advice, and investment management services”</a:t>
            </a:r>
            <a:endParaRPr lang="en-AU"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C407C260-1F7E-40C4-BD6C-FD381C240A8E}" type="slidenum">
              <a:rPr lang="en-AU" smtClean="0"/>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4" descr="main-page-4A.jpg"/>
          <p:cNvPicPr>
            <a:picLocks noChangeAspect="1"/>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iming>
    <p:tnLst>
      <p:par>
        <p:cTn id="1" dur="indefinite" restart="never" nodeType="tmRoot"/>
      </p:par>
    </p:tnLst>
  </p:timing>
  <p:hf sldNum="0" hdr="0" dt="0"/>
  <p:txStyles>
    <p:titleStyle>
      <a:lvl1pPr algn="ctr" defTabSz="457200" rtl="0" eaLnBrk="1" fontAlgn="base" hangingPunct="1">
        <a:spcBef>
          <a:spcPct val="0"/>
        </a:spcBef>
        <a:spcAft>
          <a:spcPct val="0"/>
        </a:spcAft>
        <a:defRPr sz="4400" kern="1200">
          <a:solidFill>
            <a:schemeClr val="tx1"/>
          </a:solidFill>
          <a:latin typeface="+mj-lt"/>
          <a:ea typeface="MS PGothic" pitchFamily="34" charset="-128"/>
          <a:cs typeface="MS PGothic" pitchFamily="34" charset="-128"/>
        </a:defRPr>
      </a:lvl1pPr>
      <a:lvl2pPr algn="ctr" defTabSz="457200" rtl="0" eaLnBrk="1" fontAlgn="base" hangingPunct="1">
        <a:spcBef>
          <a:spcPct val="0"/>
        </a:spcBef>
        <a:spcAft>
          <a:spcPct val="0"/>
        </a:spcAft>
        <a:defRPr sz="4400">
          <a:solidFill>
            <a:schemeClr val="tx1"/>
          </a:solidFill>
          <a:latin typeface="Calibri" charset="0"/>
          <a:ea typeface="MS PGothic" pitchFamily="34" charset="-128"/>
          <a:cs typeface="MS PGothic" pitchFamily="34" charset="-128"/>
        </a:defRPr>
      </a:lvl2pPr>
      <a:lvl3pPr algn="ctr" defTabSz="457200" rtl="0" eaLnBrk="1" fontAlgn="base" hangingPunct="1">
        <a:spcBef>
          <a:spcPct val="0"/>
        </a:spcBef>
        <a:spcAft>
          <a:spcPct val="0"/>
        </a:spcAft>
        <a:defRPr sz="4400">
          <a:solidFill>
            <a:schemeClr val="tx1"/>
          </a:solidFill>
          <a:latin typeface="Calibri" charset="0"/>
          <a:ea typeface="MS PGothic" pitchFamily="34" charset="-128"/>
          <a:cs typeface="MS PGothic" pitchFamily="34" charset="-128"/>
        </a:defRPr>
      </a:lvl3pPr>
      <a:lvl4pPr algn="ctr" defTabSz="457200" rtl="0" eaLnBrk="1" fontAlgn="base" hangingPunct="1">
        <a:spcBef>
          <a:spcPct val="0"/>
        </a:spcBef>
        <a:spcAft>
          <a:spcPct val="0"/>
        </a:spcAft>
        <a:defRPr sz="4400">
          <a:solidFill>
            <a:schemeClr val="tx1"/>
          </a:solidFill>
          <a:latin typeface="Calibri" charset="0"/>
          <a:ea typeface="MS PGothic" pitchFamily="34" charset="-128"/>
          <a:cs typeface="MS PGothic" pitchFamily="34" charset="-128"/>
        </a:defRPr>
      </a:lvl4pPr>
      <a:lvl5pPr algn="ctr" defTabSz="457200" rtl="0" eaLnBrk="1" fontAlgn="base" hangingPunct="1">
        <a:spcBef>
          <a:spcPct val="0"/>
        </a:spcBef>
        <a:spcAft>
          <a:spcPct val="0"/>
        </a:spcAft>
        <a:defRPr sz="4400">
          <a:solidFill>
            <a:schemeClr val="tx1"/>
          </a:solidFill>
          <a:latin typeface="Calibri" charset="0"/>
          <a:ea typeface="MS PGothic" pitchFamily="34" charset="-128"/>
          <a:cs typeface="MS PGothic" pitchFamily="34" charset="-128"/>
        </a:defRPr>
      </a:lvl5pPr>
      <a:lvl6pPr marL="457200" algn="ctr" defTabSz="457200" rtl="0" eaLnBrk="1" fontAlgn="base" hangingPunct="1">
        <a:spcBef>
          <a:spcPct val="0"/>
        </a:spcBef>
        <a:spcAft>
          <a:spcPct val="0"/>
        </a:spcAft>
        <a:defRPr sz="4400">
          <a:solidFill>
            <a:schemeClr val="tx1"/>
          </a:solidFill>
          <a:latin typeface="Calibri" charset="0"/>
          <a:ea typeface="MS PGothic" pitchFamily="34" charset="-128"/>
          <a:cs typeface="MS PGothic" pitchFamily="34" charset="-128"/>
        </a:defRPr>
      </a:lvl6pPr>
      <a:lvl7pPr marL="914400" algn="ctr" defTabSz="457200" rtl="0" eaLnBrk="1" fontAlgn="base" hangingPunct="1">
        <a:spcBef>
          <a:spcPct val="0"/>
        </a:spcBef>
        <a:spcAft>
          <a:spcPct val="0"/>
        </a:spcAft>
        <a:defRPr sz="4400">
          <a:solidFill>
            <a:schemeClr val="tx1"/>
          </a:solidFill>
          <a:latin typeface="Calibri" charset="0"/>
          <a:ea typeface="MS PGothic" pitchFamily="34" charset="-128"/>
          <a:cs typeface="MS PGothic" pitchFamily="34" charset="-128"/>
        </a:defRPr>
      </a:lvl7pPr>
      <a:lvl8pPr marL="1371600" algn="ctr" defTabSz="457200" rtl="0" eaLnBrk="1" fontAlgn="base" hangingPunct="1">
        <a:spcBef>
          <a:spcPct val="0"/>
        </a:spcBef>
        <a:spcAft>
          <a:spcPct val="0"/>
        </a:spcAft>
        <a:defRPr sz="4400">
          <a:solidFill>
            <a:schemeClr val="tx1"/>
          </a:solidFill>
          <a:latin typeface="Calibri" charset="0"/>
          <a:ea typeface="MS PGothic" pitchFamily="34" charset="-128"/>
          <a:cs typeface="MS PGothic" pitchFamily="34" charset="-128"/>
        </a:defRPr>
      </a:lvl8pPr>
      <a:lvl9pPr marL="1828800" algn="ctr" defTabSz="457200" rtl="0" eaLnBrk="1" fontAlgn="base" hangingPunct="1">
        <a:spcBef>
          <a:spcPct val="0"/>
        </a:spcBef>
        <a:spcAft>
          <a:spcPct val="0"/>
        </a:spcAft>
        <a:defRPr sz="4400">
          <a:solidFill>
            <a:schemeClr val="tx1"/>
          </a:solidFill>
          <a:latin typeface="Calibri" charset="0"/>
          <a:ea typeface="MS PGothic" pitchFamily="34" charset="-128"/>
          <a:cs typeface="MS PGothic" pitchFamily="34"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pitchFamily="34" charset="-128"/>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pitchFamily="34" charset="-128"/>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pitchFamily="34" charset="-128"/>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pitchFamily="34" charset="-128"/>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7" name="Rectangle 5"/>
          <p:cNvSpPr>
            <a:spLocks noChangeArrowheads="1"/>
          </p:cNvSpPr>
          <p:nvPr/>
        </p:nvSpPr>
        <p:spPr bwMode="auto">
          <a:xfrm>
            <a:off x="281355" y="6248400"/>
            <a:ext cx="8651631" cy="76200"/>
          </a:xfrm>
          <a:prstGeom prst="rect">
            <a:avLst/>
          </a:prstGeom>
          <a:solidFill>
            <a:srgbClr val="8CC3E1">
              <a:alpha val="83136"/>
            </a:srgbClr>
          </a:solidFill>
          <a:ln w="9525">
            <a:noFill/>
            <a:miter lim="800000"/>
            <a:headEnd/>
            <a:tailEnd/>
          </a:ln>
        </p:spPr>
        <p:txBody>
          <a:bodyPr wrap="none" lIns="91436" tIns="45719" rIns="91436" bIns="45719" anchor="ctr"/>
          <a:lstStyle/>
          <a:p>
            <a:pPr>
              <a:defRPr/>
            </a:pPr>
            <a:endParaRPr lang="en-US" sz="2200" b="0" dirty="0">
              <a:solidFill>
                <a:schemeClr val="bg1"/>
              </a:solidFill>
              <a:latin typeface="Helvetica" pitchFamily="34" charset="0"/>
            </a:endParaRPr>
          </a:p>
        </p:txBody>
      </p:sp>
      <p:sp>
        <p:nvSpPr>
          <p:cNvPr id="2052" name="Text Box 23"/>
          <p:cNvSpPr txBox="1">
            <a:spLocks noChangeArrowheads="1"/>
          </p:cNvSpPr>
          <p:nvPr/>
        </p:nvSpPr>
        <p:spPr bwMode="auto">
          <a:xfrm>
            <a:off x="211017" y="6384928"/>
            <a:ext cx="1528397" cy="244475"/>
          </a:xfrm>
          <a:prstGeom prst="rect">
            <a:avLst/>
          </a:prstGeom>
          <a:noFill/>
          <a:ln>
            <a:noFill/>
          </a:ln>
          <a:extLst/>
        </p:spPr>
        <p:txBody>
          <a:bodyPr lIns="91436" tIns="45719" rIns="91436" bIns="45719">
            <a:spAutoFit/>
          </a:bodyPr>
          <a:lstStyle>
            <a:lvl1pPr marL="95250" indent="-95250" eaLnBrk="0" hangingPunct="0">
              <a:defRPr sz="1000" b="1">
                <a:solidFill>
                  <a:schemeClr val="tx1"/>
                </a:solidFill>
                <a:latin typeface="Candara" pitchFamily="34" charset="0"/>
                <a:ea typeface="MS PGothic" pitchFamily="34" charset="-128"/>
              </a:defRPr>
            </a:lvl1pPr>
            <a:lvl2pPr marL="742950" indent="-285750" eaLnBrk="0" hangingPunct="0">
              <a:defRPr sz="1000" b="1">
                <a:solidFill>
                  <a:schemeClr val="tx1"/>
                </a:solidFill>
                <a:latin typeface="Candara" pitchFamily="34" charset="0"/>
                <a:ea typeface="MS PGothic" pitchFamily="34" charset="-128"/>
              </a:defRPr>
            </a:lvl2pPr>
            <a:lvl3pPr marL="1143000" indent="-228600" eaLnBrk="0" hangingPunct="0">
              <a:defRPr sz="1000" b="1">
                <a:solidFill>
                  <a:schemeClr val="tx1"/>
                </a:solidFill>
                <a:latin typeface="Candara" pitchFamily="34" charset="0"/>
                <a:ea typeface="MS PGothic" pitchFamily="34" charset="-128"/>
              </a:defRPr>
            </a:lvl3pPr>
            <a:lvl4pPr marL="1600200" indent="-228600" eaLnBrk="0" hangingPunct="0">
              <a:defRPr sz="1000" b="1">
                <a:solidFill>
                  <a:schemeClr val="tx1"/>
                </a:solidFill>
                <a:latin typeface="Candara" pitchFamily="34" charset="0"/>
                <a:ea typeface="MS PGothic" pitchFamily="34" charset="-128"/>
              </a:defRPr>
            </a:lvl4pPr>
            <a:lvl5pPr marL="2057400" indent="-228600" eaLnBrk="0" hangingPunct="0">
              <a:defRPr sz="1000" b="1">
                <a:solidFill>
                  <a:schemeClr val="tx1"/>
                </a:solidFill>
                <a:latin typeface="Candara" pitchFamily="34" charset="0"/>
                <a:ea typeface="MS PGothic" pitchFamily="34" charset="-128"/>
              </a:defRPr>
            </a:lvl5pPr>
            <a:lvl6pPr marL="2514600" indent="-228600" algn="ctr" eaLnBrk="0" fontAlgn="base" hangingPunct="0">
              <a:spcBef>
                <a:spcPct val="0"/>
              </a:spcBef>
              <a:spcAft>
                <a:spcPct val="0"/>
              </a:spcAft>
              <a:defRPr sz="1000" b="1">
                <a:solidFill>
                  <a:schemeClr val="tx1"/>
                </a:solidFill>
                <a:latin typeface="Candara" pitchFamily="34" charset="0"/>
                <a:ea typeface="MS PGothic" pitchFamily="34" charset="-128"/>
              </a:defRPr>
            </a:lvl6pPr>
            <a:lvl7pPr marL="2971800" indent="-228600" algn="ctr" eaLnBrk="0" fontAlgn="base" hangingPunct="0">
              <a:spcBef>
                <a:spcPct val="0"/>
              </a:spcBef>
              <a:spcAft>
                <a:spcPct val="0"/>
              </a:spcAft>
              <a:defRPr sz="1000" b="1">
                <a:solidFill>
                  <a:schemeClr val="tx1"/>
                </a:solidFill>
                <a:latin typeface="Candara" pitchFamily="34" charset="0"/>
                <a:ea typeface="MS PGothic" pitchFamily="34" charset="-128"/>
              </a:defRPr>
            </a:lvl7pPr>
            <a:lvl8pPr marL="3429000" indent="-228600" algn="ctr" eaLnBrk="0" fontAlgn="base" hangingPunct="0">
              <a:spcBef>
                <a:spcPct val="0"/>
              </a:spcBef>
              <a:spcAft>
                <a:spcPct val="0"/>
              </a:spcAft>
              <a:defRPr sz="1000" b="1">
                <a:solidFill>
                  <a:schemeClr val="tx1"/>
                </a:solidFill>
                <a:latin typeface="Candara" pitchFamily="34" charset="0"/>
                <a:ea typeface="MS PGothic" pitchFamily="34" charset="-128"/>
              </a:defRPr>
            </a:lvl8pPr>
            <a:lvl9pPr marL="3886200" indent="-228600" algn="ctr" eaLnBrk="0" fontAlgn="base" hangingPunct="0">
              <a:spcBef>
                <a:spcPct val="0"/>
              </a:spcBef>
              <a:spcAft>
                <a:spcPct val="0"/>
              </a:spcAft>
              <a:defRPr sz="1000" b="1">
                <a:solidFill>
                  <a:schemeClr val="tx1"/>
                </a:solidFill>
                <a:latin typeface="Candara" pitchFamily="34" charset="0"/>
                <a:ea typeface="MS PGothic" pitchFamily="34" charset="-128"/>
              </a:defRPr>
            </a:lvl9pPr>
          </a:lstStyle>
          <a:p>
            <a:pPr algn="l">
              <a:spcBef>
                <a:spcPct val="50000"/>
              </a:spcBef>
              <a:defRPr/>
            </a:pPr>
            <a:r>
              <a:rPr lang="en-US" b="0" dirty="0" smtClean="0">
                <a:solidFill>
                  <a:srgbClr val="606060"/>
                </a:solidFill>
              </a:rPr>
              <a:t>Private &amp; Confidential</a:t>
            </a:r>
          </a:p>
        </p:txBody>
      </p:sp>
      <p:pic>
        <p:nvPicPr>
          <p:cNvPr id="2053" name="Picture 6" descr="banner.jpg"/>
          <p:cNvPicPr>
            <a:picLocks noChangeAspect="1"/>
          </p:cNvPicPr>
          <p:nvPr/>
        </p:nvPicPr>
        <p:blipFill>
          <a:blip r:embed="rId5" cstate="print"/>
          <a:srcRect/>
          <a:stretch>
            <a:fillRect/>
          </a:stretch>
        </p:blipFill>
        <p:spPr bwMode="auto">
          <a:xfrm>
            <a:off x="0" y="0"/>
            <a:ext cx="9144000" cy="1219200"/>
          </a:xfrm>
          <a:prstGeom prst="rect">
            <a:avLst/>
          </a:prstGeom>
          <a:noFill/>
          <a:ln w="9525">
            <a:noFill/>
            <a:miter lim="800000"/>
            <a:headEnd/>
            <a:tailEnd/>
          </a:ln>
        </p:spPr>
      </p:pic>
      <p:pic>
        <p:nvPicPr>
          <p:cNvPr id="2054" name="Picture 9" descr="logo.jpg"/>
          <p:cNvPicPr>
            <a:picLocks noChangeAspect="1"/>
          </p:cNvPicPr>
          <p:nvPr/>
        </p:nvPicPr>
        <p:blipFill>
          <a:blip r:embed="rId6" cstate="print"/>
          <a:srcRect/>
          <a:stretch>
            <a:fillRect/>
          </a:stretch>
        </p:blipFill>
        <p:spPr bwMode="auto">
          <a:xfrm>
            <a:off x="7123782" y="6381098"/>
            <a:ext cx="1840706" cy="432278"/>
          </a:xfrm>
          <a:prstGeom prst="rect">
            <a:avLst/>
          </a:prstGeom>
          <a:noFill/>
          <a:ln w="9525">
            <a:noFill/>
            <a:miter lim="800000"/>
            <a:headEnd/>
            <a:tailEnd/>
          </a:ln>
        </p:spPr>
      </p:pic>
      <p:sp>
        <p:nvSpPr>
          <p:cNvPr id="6" name="Footer Placeholder 4"/>
          <p:cNvSpPr>
            <a:spLocks noGrp="1"/>
          </p:cNvSpPr>
          <p:nvPr>
            <p:ph type="ftr" sz="quarter" idx="3"/>
          </p:nvPr>
        </p:nvSpPr>
        <p:spPr>
          <a:xfrm>
            <a:off x="2699792" y="6356350"/>
            <a:ext cx="3744416" cy="365125"/>
          </a:xfrm>
          <a:prstGeom prst="rect">
            <a:avLst/>
          </a:prstGeom>
        </p:spPr>
        <p:txBody>
          <a:bodyPr/>
          <a:lstStyle>
            <a:lvl1pPr algn="ctr">
              <a:defRPr sz="800" baseline="0"/>
            </a:lvl1pPr>
          </a:lstStyle>
          <a:p>
            <a:r>
              <a:rPr lang="en-AU" dirty="0" smtClean="0"/>
              <a:t>“Providing comprehensive, innovative and pro-active research, advice, and investment management services”</a:t>
            </a:r>
            <a:endParaRPr lang="en-AU" dirty="0"/>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outVertical)">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autoUpdateAnimBg="0"/>
    </p:bldLst>
  </p:timing>
  <p:hf sldNum="0" hdr="0" dt="0"/>
  <p:txStyles>
    <p:titleStyle>
      <a:lvl1pPr algn="l" rtl="0" eaLnBrk="1" fontAlgn="base" hangingPunct="1">
        <a:spcBef>
          <a:spcPct val="0"/>
        </a:spcBef>
        <a:spcAft>
          <a:spcPct val="0"/>
        </a:spcAft>
        <a:defRPr sz="3600" b="1">
          <a:solidFill>
            <a:srgbClr val="333399"/>
          </a:solidFill>
          <a:latin typeface="+mj-lt"/>
          <a:ea typeface="MS PGothic" pitchFamily="34" charset="-128"/>
          <a:cs typeface="MS PGothic" pitchFamily="34" charset="-128"/>
        </a:defRPr>
      </a:lvl1pPr>
      <a:lvl2pPr algn="l" rtl="0" eaLnBrk="1" fontAlgn="base" hangingPunct="1">
        <a:spcBef>
          <a:spcPct val="0"/>
        </a:spcBef>
        <a:spcAft>
          <a:spcPct val="0"/>
        </a:spcAft>
        <a:defRPr sz="3600" b="1">
          <a:solidFill>
            <a:srgbClr val="333399"/>
          </a:solidFill>
          <a:latin typeface="Helvetica" pitchFamily="-107" charset="0"/>
          <a:ea typeface="MS PGothic" pitchFamily="34" charset="-128"/>
          <a:cs typeface="MS PGothic" pitchFamily="34" charset="-128"/>
        </a:defRPr>
      </a:lvl2pPr>
      <a:lvl3pPr algn="l" rtl="0" eaLnBrk="1" fontAlgn="base" hangingPunct="1">
        <a:spcBef>
          <a:spcPct val="0"/>
        </a:spcBef>
        <a:spcAft>
          <a:spcPct val="0"/>
        </a:spcAft>
        <a:defRPr sz="3600" b="1">
          <a:solidFill>
            <a:srgbClr val="333399"/>
          </a:solidFill>
          <a:latin typeface="Helvetica" pitchFamily="-107" charset="0"/>
          <a:ea typeface="MS PGothic" pitchFamily="34" charset="-128"/>
          <a:cs typeface="MS PGothic" pitchFamily="34" charset="-128"/>
        </a:defRPr>
      </a:lvl3pPr>
      <a:lvl4pPr algn="l" rtl="0" eaLnBrk="1" fontAlgn="base" hangingPunct="1">
        <a:spcBef>
          <a:spcPct val="0"/>
        </a:spcBef>
        <a:spcAft>
          <a:spcPct val="0"/>
        </a:spcAft>
        <a:defRPr sz="3600" b="1">
          <a:solidFill>
            <a:srgbClr val="333399"/>
          </a:solidFill>
          <a:latin typeface="Helvetica" pitchFamily="-107" charset="0"/>
          <a:ea typeface="MS PGothic" pitchFamily="34" charset="-128"/>
          <a:cs typeface="MS PGothic" pitchFamily="34" charset="-128"/>
        </a:defRPr>
      </a:lvl4pPr>
      <a:lvl5pPr algn="l" rtl="0" eaLnBrk="1" fontAlgn="base" hangingPunct="1">
        <a:spcBef>
          <a:spcPct val="0"/>
        </a:spcBef>
        <a:spcAft>
          <a:spcPct val="0"/>
        </a:spcAft>
        <a:defRPr sz="3600" b="1">
          <a:solidFill>
            <a:srgbClr val="333399"/>
          </a:solidFill>
          <a:latin typeface="Helvetica" pitchFamily="-107" charset="0"/>
          <a:ea typeface="MS PGothic" pitchFamily="34" charset="-128"/>
          <a:cs typeface="MS PGothic" pitchFamily="34" charset="-128"/>
        </a:defRPr>
      </a:lvl5pPr>
      <a:lvl6pPr marL="457200" algn="l" rtl="0" eaLnBrk="1" fontAlgn="base" hangingPunct="1">
        <a:spcBef>
          <a:spcPct val="0"/>
        </a:spcBef>
        <a:spcAft>
          <a:spcPct val="0"/>
        </a:spcAft>
        <a:defRPr sz="3600" b="1">
          <a:solidFill>
            <a:srgbClr val="333399"/>
          </a:solidFill>
          <a:latin typeface="Helvetica" pitchFamily="-107" charset="0"/>
        </a:defRPr>
      </a:lvl6pPr>
      <a:lvl7pPr marL="914400" algn="l" rtl="0" eaLnBrk="1" fontAlgn="base" hangingPunct="1">
        <a:spcBef>
          <a:spcPct val="0"/>
        </a:spcBef>
        <a:spcAft>
          <a:spcPct val="0"/>
        </a:spcAft>
        <a:defRPr sz="3600" b="1">
          <a:solidFill>
            <a:srgbClr val="333399"/>
          </a:solidFill>
          <a:latin typeface="Helvetica" pitchFamily="-107" charset="0"/>
        </a:defRPr>
      </a:lvl7pPr>
      <a:lvl8pPr marL="1371600" algn="l" rtl="0" eaLnBrk="1" fontAlgn="base" hangingPunct="1">
        <a:spcBef>
          <a:spcPct val="0"/>
        </a:spcBef>
        <a:spcAft>
          <a:spcPct val="0"/>
        </a:spcAft>
        <a:defRPr sz="3600" b="1">
          <a:solidFill>
            <a:srgbClr val="333399"/>
          </a:solidFill>
          <a:latin typeface="Helvetica" pitchFamily="-107" charset="0"/>
        </a:defRPr>
      </a:lvl8pPr>
      <a:lvl9pPr marL="1828800" algn="l" rtl="0" eaLnBrk="1" fontAlgn="base" hangingPunct="1">
        <a:spcBef>
          <a:spcPct val="0"/>
        </a:spcBef>
        <a:spcAft>
          <a:spcPct val="0"/>
        </a:spcAft>
        <a:defRPr sz="3600" b="1">
          <a:solidFill>
            <a:srgbClr val="333399"/>
          </a:solidFill>
          <a:latin typeface="Helvetica" pitchFamily="-107" charset="0"/>
        </a:defRPr>
      </a:lvl9pPr>
    </p:titleStyle>
    <p:bodyStyle>
      <a:lvl1pPr marL="342900" indent="-342900" algn="l" rtl="0" eaLnBrk="1" fontAlgn="base" hangingPunct="1">
        <a:spcBef>
          <a:spcPct val="20000"/>
        </a:spcBef>
        <a:spcAft>
          <a:spcPct val="20000"/>
        </a:spcAft>
        <a:buClr>
          <a:srgbClr val="333399"/>
        </a:buClr>
        <a:buFont typeface="Wingdings" pitchFamily="2" charset="2"/>
        <a:buChar char="§"/>
        <a:defRPr sz="2200">
          <a:solidFill>
            <a:schemeClr val="tx1"/>
          </a:solidFill>
          <a:latin typeface="+mn-lt"/>
          <a:ea typeface="MS PGothic" pitchFamily="34" charset="-128"/>
          <a:cs typeface="MS PGothic" pitchFamily="34" charset="-128"/>
        </a:defRPr>
      </a:lvl1pPr>
      <a:lvl2pPr marL="742950" indent="-285750" algn="l" rtl="0" eaLnBrk="1" fontAlgn="base" hangingPunct="1">
        <a:spcBef>
          <a:spcPct val="40000"/>
        </a:spcBef>
        <a:spcAft>
          <a:spcPct val="0"/>
        </a:spcAft>
        <a:buClr>
          <a:srgbClr val="333399"/>
        </a:buClr>
        <a:buChar char="–"/>
        <a:defRPr sz="2800">
          <a:solidFill>
            <a:schemeClr val="tx1"/>
          </a:solidFill>
          <a:latin typeface="+mn-lt"/>
          <a:ea typeface="MS PGothic" pitchFamily="34" charset="-128"/>
          <a:cs typeface="MS PGothic" pitchFamily="34" charset="-128"/>
        </a:defRPr>
      </a:lvl2pPr>
      <a:lvl3pPr marL="1143000" indent="-228600" algn="l" rtl="0" eaLnBrk="1" fontAlgn="base" hangingPunct="1">
        <a:spcBef>
          <a:spcPct val="20000"/>
        </a:spcBef>
        <a:spcAft>
          <a:spcPct val="0"/>
        </a:spcAft>
        <a:buClr>
          <a:srgbClr val="333399"/>
        </a:buClr>
        <a:buChar char="•"/>
        <a:defRPr sz="2400">
          <a:solidFill>
            <a:schemeClr val="tx1"/>
          </a:solidFill>
          <a:latin typeface="+mn-lt"/>
          <a:ea typeface="MS PGothic" pitchFamily="34" charset="-128"/>
          <a:cs typeface="MS PGothic" pitchFamily="34" charset="-128"/>
        </a:defRPr>
      </a:lvl3pPr>
      <a:lvl4pPr marL="1600200" indent="-228600" algn="l" rtl="0" eaLnBrk="1" fontAlgn="base" hangingPunct="1">
        <a:spcBef>
          <a:spcPct val="20000"/>
        </a:spcBef>
        <a:spcAft>
          <a:spcPct val="0"/>
        </a:spcAft>
        <a:buClr>
          <a:srgbClr val="333399"/>
        </a:buClr>
        <a:buChar char="–"/>
        <a:defRPr sz="2000">
          <a:solidFill>
            <a:schemeClr val="tx1"/>
          </a:solidFill>
          <a:latin typeface="+mn-lt"/>
          <a:ea typeface="MS PGothic" pitchFamily="34" charset="-128"/>
          <a:cs typeface="MS PGothic" pitchFamily="34" charset="-128"/>
        </a:defRPr>
      </a:lvl4pPr>
      <a:lvl5pPr marL="2057400" indent="-228600" algn="l" rtl="0" eaLnBrk="1" fontAlgn="base" hangingPunct="1">
        <a:spcBef>
          <a:spcPct val="20000"/>
        </a:spcBef>
        <a:spcAft>
          <a:spcPct val="0"/>
        </a:spcAft>
        <a:buChar char="»"/>
        <a:defRPr sz="2000">
          <a:solidFill>
            <a:schemeClr val="tx1"/>
          </a:solidFill>
          <a:latin typeface="+mn-lt"/>
          <a:ea typeface="MS PGothic" pitchFamily="34" charset="-128"/>
          <a:cs typeface="MS PGothic" pitchFamily="34" charset="-128"/>
        </a:defRPr>
      </a:lvl5pPr>
      <a:lvl6pPr marL="2514600" indent="-228600" algn="l" rtl="0" eaLnBrk="1" fontAlgn="base" hangingPunct="1">
        <a:spcBef>
          <a:spcPct val="20000"/>
        </a:spcBef>
        <a:spcAft>
          <a:spcPct val="0"/>
        </a:spcAft>
        <a:buChar char="»"/>
        <a:defRPr>
          <a:solidFill>
            <a:schemeClr val="tx1"/>
          </a:solidFill>
          <a:latin typeface="+mn-lt"/>
          <a:ea typeface="ＭＳ Ｐゴシック" pitchFamily="-107" charset="-128"/>
        </a:defRPr>
      </a:lvl6pPr>
      <a:lvl7pPr marL="2971800" indent="-228600" algn="l" rtl="0" eaLnBrk="1" fontAlgn="base" hangingPunct="1">
        <a:spcBef>
          <a:spcPct val="20000"/>
        </a:spcBef>
        <a:spcAft>
          <a:spcPct val="0"/>
        </a:spcAft>
        <a:buChar char="»"/>
        <a:defRPr>
          <a:solidFill>
            <a:schemeClr val="tx1"/>
          </a:solidFill>
          <a:latin typeface="+mn-lt"/>
          <a:ea typeface="ＭＳ Ｐゴシック" pitchFamily="-107" charset="-128"/>
        </a:defRPr>
      </a:lvl7pPr>
      <a:lvl8pPr marL="3429000" indent="-228600" algn="l" rtl="0" eaLnBrk="1" fontAlgn="base" hangingPunct="1">
        <a:spcBef>
          <a:spcPct val="20000"/>
        </a:spcBef>
        <a:spcAft>
          <a:spcPct val="0"/>
        </a:spcAft>
        <a:buChar char="»"/>
        <a:defRPr>
          <a:solidFill>
            <a:schemeClr val="tx1"/>
          </a:solidFill>
          <a:latin typeface="+mn-lt"/>
          <a:ea typeface="ＭＳ Ｐゴシック" pitchFamily="-107" charset="-128"/>
        </a:defRPr>
      </a:lvl8pPr>
      <a:lvl9pPr marL="3886200" indent="-228600" algn="l" rtl="0" eaLnBrk="1" fontAlgn="base" hangingPunct="1">
        <a:spcBef>
          <a:spcPct val="20000"/>
        </a:spcBef>
        <a:spcAft>
          <a:spcPct val="0"/>
        </a:spcAft>
        <a:buChar char="»"/>
        <a:defRPr>
          <a:solidFill>
            <a:schemeClr val="tx1"/>
          </a:solidFill>
          <a:latin typeface="+mn-lt"/>
          <a:ea typeface="ＭＳ Ｐゴシック" pitchFamily="-10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0.emf"/><Relationship Id="rId13" Type="http://schemas.openxmlformats.org/officeDocument/2006/relationships/image" Target="../media/image15.emf"/><Relationship Id="rId3" Type="http://schemas.openxmlformats.org/officeDocument/2006/relationships/image" Target="../media/image5.emf"/><Relationship Id="rId7" Type="http://schemas.openxmlformats.org/officeDocument/2006/relationships/image" Target="../media/image9.emf"/><Relationship Id="rId12" Type="http://schemas.openxmlformats.org/officeDocument/2006/relationships/image" Target="../media/image14.emf"/><Relationship Id="rId2" Type="http://schemas.openxmlformats.org/officeDocument/2006/relationships/image" Target="../media/image4.emf"/><Relationship Id="rId1" Type="http://schemas.openxmlformats.org/officeDocument/2006/relationships/slideLayout" Target="../slideLayouts/slideLayout4.xml"/><Relationship Id="rId6" Type="http://schemas.openxmlformats.org/officeDocument/2006/relationships/image" Target="../media/image8.emf"/><Relationship Id="rId11" Type="http://schemas.openxmlformats.org/officeDocument/2006/relationships/image" Target="../media/image13.emf"/><Relationship Id="rId5" Type="http://schemas.openxmlformats.org/officeDocument/2006/relationships/image" Target="../media/image7.emf"/><Relationship Id="rId10" Type="http://schemas.openxmlformats.org/officeDocument/2006/relationships/image" Target="../media/image12.emf"/><Relationship Id="rId4" Type="http://schemas.openxmlformats.org/officeDocument/2006/relationships/image" Target="../media/image6.emf"/><Relationship Id="rId9" Type="http://schemas.openxmlformats.org/officeDocument/2006/relationships/image" Target="../media/image11.emf"/><Relationship Id="rId14" Type="http://schemas.openxmlformats.org/officeDocument/2006/relationships/image" Target="../media/image16.emf"/></Relationships>
</file>

<file path=ppt/slides/_rels/slide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760" y="2852936"/>
            <a:ext cx="4176464" cy="1008112"/>
          </a:xfrm>
        </p:spPr>
        <p:txBody>
          <a:bodyPr/>
          <a:lstStyle/>
          <a:p>
            <a:r>
              <a:rPr lang="en-AU" sz="2400" dirty="0" smtClean="0">
                <a:solidFill>
                  <a:schemeClr val="bg1"/>
                </a:solidFill>
                <a:latin typeface="Arial Narrow" pitchFamily="34" charset="0"/>
              </a:rPr>
              <a:t>“Providing comprehensive, innovative and pro-active research, advice, and investment management services”</a:t>
            </a:r>
            <a:endParaRPr lang="en-AU" sz="2400" dirty="0">
              <a:solidFill>
                <a:schemeClr val="bg1"/>
              </a:solidFill>
              <a:latin typeface="Arial Narrow"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“Providing comprehensive, innovative and pro-active research, advice, and investment management services”</a:t>
            </a:r>
            <a:endParaRPr lang="en-AU" dirty="0"/>
          </a:p>
        </p:txBody>
      </p:sp>
      <p:sp>
        <p:nvSpPr>
          <p:cNvPr id="5" name="Rectangle 4"/>
          <p:cNvSpPr/>
          <p:nvPr/>
        </p:nvSpPr>
        <p:spPr>
          <a:xfrm>
            <a:off x="323528" y="188640"/>
            <a:ext cx="4572000" cy="4801314"/>
          </a:xfrm>
          <a:prstGeom prst="rect">
            <a:avLst/>
          </a:prstGeom>
        </p:spPr>
        <p:txBody>
          <a:bodyPr>
            <a:spAutoFit/>
          </a:bodyPr>
          <a:lstStyle/>
          <a:p>
            <a:r>
              <a:rPr lang="en-AU" b="1" dirty="0" smtClean="0"/>
              <a:t>Portfolio Management</a:t>
            </a:r>
          </a:p>
          <a:p>
            <a:r>
              <a:rPr lang="en-AU" dirty="0" smtClean="0"/>
              <a:t>Our </a:t>
            </a:r>
            <a:r>
              <a:rPr lang="en-AU" dirty="0" smtClean="0"/>
              <a:t>portfolios are created and managed within their own mandates, each of which is outlined in our portfolio sheets. Our portfolio managers use their mandate to create after tax returns for our clients, each portfolio is managed separately and is overseen by our experienced investment committee which ensures that mandates are followed and compliance and discipline are key.</a:t>
            </a:r>
          </a:p>
          <a:p>
            <a:r>
              <a:rPr lang="en-AU" dirty="0" smtClean="0"/>
              <a:t>Transparency is primary to our portfolio management, we allow our clients to make informed decisions around their portfolio and support them with research and expertise to assist in achieving their objectives</a:t>
            </a:r>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“Providing comprehensive, innovative and pro-active research, advice, and investment management services”</a:t>
            </a:r>
            <a:endParaRPr lang="en-AU" dirty="0"/>
          </a:p>
        </p:txBody>
      </p:sp>
      <p:sp>
        <p:nvSpPr>
          <p:cNvPr id="5" name="Rectangle 4"/>
          <p:cNvSpPr/>
          <p:nvPr/>
        </p:nvSpPr>
        <p:spPr>
          <a:xfrm>
            <a:off x="323528" y="188640"/>
            <a:ext cx="4572000" cy="5078313"/>
          </a:xfrm>
          <a:prstGeom prst="rect">
            <a:avLst/>
          </a:prstGeom>
        </p:spPr>
        <p:txBody>
          <a:bodyPr>
            <a:spAutoFit/>
          </a:bodyPr>
          <a:lstStyle/>
          <a:p>
            <a:r>
              <a:rPr lang="en-AU" b="1" dirty="0" smtClean="0"/>
              <a:t>Portfolio Optimisation</a:t>
            </a:r>
          </a:p>
          <a:p>
            <a:r>
              <a:rPr lang="en-AU" dirty="0" smtClean="0"/>
              <a:t>We look at individual portfolios and develop an appropriate strategy around a combination of options that is designed to mitigate capital loss in the event of a significant market shift and monitor this on a live basis.</a:t>
            </a:r>
          </a:p>
          <a:p>
            <a:r>
              <a:rPr lang="en-AU" dirty="0" smtClean="0"/>
              <a:t>Additionally we will focus upon specific investment targets and consider the full suite of derivatives across the market to look for strategies that suit.</a:t>
            </a:r>
          </a:p>
          <a:p>
            <a:r>
              <a:rPr lang="en-AU" dirty="0" smtClean="0"/>
              <a:t>Our in-house quantitative modelling team provide the analysis to rank each strategy based on a cost returns basis and analyse the risk/reward by implementing back testing and simulation techniques. This is conducted on an absolute, relative and portfolio basis. </a:t>
            </a:r>
            <a:endParaRPr lang="en-A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“Providing comprehensive, innovative and pro-active research, advice, and investment management services”</a:t>
            </a:r>
            <a:endParaRPr lang="en-AU" dirty="0"/>
          </a:p>
        </p:txBody>
      </p:sp>
      <p:sp>
        <p:nvSpPr>
          <p:cNvPr id="5" name="Rectangle 4"/>
          <p:cNvSpPr/>
          <p:nvPr/>
        </p:nvSpPr>
        <p:spPr>
          <a:xfrm>
            <a:off x="323528" y="188640"/>
            <a:ext cx="4572000" cy="369332"/>
          </a:xfrm>
          <a:prstGeom prst="rect">
            <a:avLst/>
          </a:prstGeom>
        </p:spPr>
        <p:txBody>
          <a:bodyPr>
            <a:spAutoFit/>
          </a:bodyPr>
          <a:lstStyle/>
          <a:p>
            <a:endParaRPr lang="en-AU" dirty="0"/>
          </a:p>
        </p:txBody>
      </p:sp>
      <p:sp>
        <p:nvSpPr>
          <p:cNvPr id="4" name="Rectangle 3"/>
          <p:cNvSpPr/>
          <p:nvPr/>
        </p:nvSpPr>
        <p:spPr>
          <a:xfrm>
            <a:off x="251520" y="188640"/>
            <a:ext cx="4572000" cy="2862322"/>
          </a:xfrm>
          <a:prstGeom prst="rect">
            <a:avLst/>
          </a:prstGeom>
        </p:spPr>
        <p:txBody>
          <a:bodyPr>
            <a:spAutoFit/>
          </a:bodyPr>
          <a:lstStyle/>
          <a:p>
            <a:r>
              <a:rPr lang="en-AU" b="1" dirty="0" smtClean="0"/>
              <a:t>Reporting</a:t>
            </a:r>
          </a:p>
          <a:p>
            <a:r>
              <a:rPr lang="en-AU" dirty="0" smtClean="0"/>
              <a:t>We believe two things with reporting, one it should be available at all times to clients to see their investments and secondly that it should be correct. Reliability and availability of reporting is crucial for all clients, we provide reporting to our clients through many formats and we are happy to discuss with them the format they like the most.</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“Providing comprehensive, innovative and pro-active research, advice, and investment management services”</a:t>
            </a:r>
            <a:endParaRPr lang="en-AU" dirty="0"/>
          </a:p>
        </p:txBody>
      </p:sp>
      <p:sp>
        <p:nvSpPr>
          <p:cNvPr id="6" name="Rectangle 5"/>
          <p:cNvSpPr/>
          <p:nvPr/>
        </p:nvSpPr>
        <p:spPr>
          <a:xfrm>
            <a:off x="251520" y="260648"/>
            <a:ext cx="8640960" cy="3754874"/>
          </a:xfrm>
          <a:prstGeom prst="rect">
            <a:avLst/>
          </a:prstGeom>
        </p:spPr>
        <p:txBody>
          <a:bodyPr wrap="square">
            <a:spAutoFit/>
          </a:bodyPr>
          <a:lstStyle/>
          <a:p>
            <a:r>
              <a:rPr lang="en-AU" sz="1400" b="1" dirty="0" smtClean="0"/>
              <a:t>History</a:t>
            </a:r>
          </a:p>
          <a:p>
            <a:endParaRPr lang="en-AU" sz="1400" dirty="0" smtClean="0"/>
          </a:p>
          <a:p>
            <a:r>
              <a:rPr lang="en-AU" sz="1400" dirty="0" smtClean="0"/>
              <a:t>Strategic Capital Management (SCM) was created in 1999 by James Tsiolis and Peter Dedes to create an independent investment firm with a focus upon providing strategic investment advice.</a:t>
            </a:r>
          </a:p>
          <a:p>
            <a:endParaRPr lang="en-AU" sz="1400" dirty="0" smtClean="0"/>
          </a:p>
          <a:p>
            <a:r>
              <a:rPr lang="en-AU" sz="1400" dirty="0" smtClean="0"/>
              <a:t>SCM specialises in providing tailored advice to a select group of clients which include corporate, investment management firms, superannuation funds, sovereign wealth funds, charities, high net worth individuals and family offices.</a:t>
            </a:r>
          </a:p>
          <a:p>
            <a:endParaRPr lang="en-AU" sz="1400" dirty="0" smtClean="0"/>
          </a:p>
          <a:p>
            <a:r>
              <a:rPr lang="en-AU" sz="1400" dirty="0" smtClean="0"/>
              <a:t>SCM has extensive experience across the development of specific investment mandates and vehicles, such as the Military Superannuation Fund and Vision Australia. These mandates are complemented with advisory transactions for institutions such as the Asian Development Bank .</a:t>
            </a:r>
          </a:p>
          <a:p>
            <a:endParaRPr lang="en-AU" sz="1400" dirty="0" smtClean="0"/>
          </a:p>
          <a:p>
            <a:r>
              <a:rPr lang="en-AU" sz="1400" dirty="0" smtClean="0"/>
              <a:t>Two of the founders James Tsiolis and Peter Dedes still maintain management of SCM as CEO and COO respectively, and are employing the rigour and process to investing that SCM had applied at a funds management and institutional level to retail clients and their advisers after the purchase of YBR securities in 2012 (now SCM Equities).</a:t>
            </a:r>
            <a:endParaRPr lang="en-AU"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“Providing comprehensive, innovative and pro-active research, advice, and investment management services”</a:t>
            </a:r>
            <a:endParaRPr lang="en-AU" dirty="0"/>
          </a:p>
        </p:txBody>
      </p:sp>
      <p:sp>
        <p:nvSpPr>
          <p:cNvPr id="6" name="Rectangle 5"/>
          <p:cNvSpPr/>
          <p:nvPr/>
        </p:nvSpPr>
        <p:spPr>
          <a:xfrm>
            <a:off x="251520" y="260648"/>
            <a:ext cx="8496944" cy="5478423"/>
          </a:xfrm>
          <a:prstGeom prst="rect">
            <a:avLst/>
          </a:prstGeom>
        </p:spPr>
        <p:txBody>
          <a:bodyPr wrap="square">
            <a:spAutoFit/>
          </a:bodyPr>
          <a:lstStyle/>
          <a:p>
            <a:r>
              <a:rPr lang="en-AU" sz="1400" b="1" dirty="0" smtClean="0"/>
              <a:t>Philosophy</a:t>
            </a:r>
          </a:p>
          <a:p>
            <a:r>
              <a:rPr lang="en-AU" sz="1400" dirty="0" smtClean="0"/>
              <a:t>Strategic Capital Management believe the best way to deliver sustainable wealth creation is through systematic investing in a risk budgeting framework. Taking quantitative and qualitative measures of the global investment universe and then manage the investments through direct model portfolios. The cornerstone of wealth creation is capital preservation, by managing clients’ portfolios from an absolute return perspective we are able better align risk tolerance to client expectations and focus on risk-adjusted returns </a:t>
            </a:r>
          </a:p>
          <a:p>
            <a:endParaRPr lang="en-AU" sz="1400" dirty="0" smtClean="0"/>
          </a:p>
          <a:p>
            <a:r>
              <a:rPr lang="en-AU" sz="1400" dirty="0" smtClean="0"/>
              <a:t>We feel that tax aware direct investments that are overlayed with portfolio optimisation tools give the greatest outcome on a risk reward basis. Delivery of this service is most effectively achieved through an investment management model whereby portfolio managers manage within specific mandates that are weighted through strategic asset allocation. By overlaying Tactical Asset Allocation principles these portfolios are customised for individual clients.</a:t>
            </a:r>
          </a:p>
          <a:p>
            <a:endParaRPr lang="en-AU" sz="1400" dirty="0" smtClean="0"/>
          </a:p>
          <a:p>
            <a:r>
              <a:rPr lang="en-AU" sz="1400" dirty="0" smtClean="0"/>
              <a:t>Risk management has traditionally only been applied to portfolios at a fund level. At SCM we believe it should be applied at a client level which allows defensive and opportunistic strategies to be applied on a client by client basis which will take into account clients’ specific needs.</a:t>
            </a:r>
          </a:p>
          <a:p>
            <a:endParaRPr lang="en-AU" sz="1400" dirty="0" smtClean="0"/>
          </a:p>
          <a:p>
            <a:r>
              <a:rPr lang="en-AU" sz="1400" dirty="0" smtClean="0"/>
              <a:t>Direct ownership of equities and bonds (domestic and international) provides greater transparency and liquidity for clients plus the control of benefits such as franking; we feel that these outweigh the scale benefits of managed funds. In areas where we feel that managed funds have an advantage such as alternative investments we will recommend some funds to complement the direct investments, but these are generally smaller percentages of our clients’ portfolio.  Neutral asset allocation from multiple managed funds is something we actively avoid.</a:t>
            </a:r>
          </a:p>
          <a:p>
            <a:endParaRPr lang="en-AU" sz="1400" b="1"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“Providing comprehensive, innovative and pro-active research, advice, and investment management services”</a:t>
            </a:r>
            <a:endParaRPr lang="en-AU" dirty="0"/>
          </a:p>
        </p:txBody>
      </p:sp>
      <p:sp>
        <p:nvSpPr>
          <p:cNvPr id="3" name="Rectangle 2"/>
          <p:cNvSpPr/>
          <p:nvPr/>
        </p:nvSpPr>
        <p:spPr>
          <a:xfrm>
            <a:off x="251520" y="0"/>
            <a:ext cx="8496944" cy="2893100"/>
          </a:xfrm>
          <a:prstGeom prst="rect">
            <a:avLst/>
          </a:prstGeom>
        </p:spPr>
        <p:txBody>
          <a:bodyPr wrap="square">
            <a:spAutoFit/>
          </a:bodyPr>
          <a:lstStyle/>
          <a:p>
            <a:r>
              <a:rPr lang="en-AU" sz="1400" b="1" dirty="0" smtClean="0"/>
              <a:t>Services</a:t>
            </a:r>
          </a:p>
          <a:p>
            <a:r>
              <a:rPr lang="en-AU" sz="1400" dirty="0" smtClean="0"/>
              <a:t>Strategic Capital Management provides an integrated portfolio management service. This involves bringing together all the skills and experience of the SCM team to develop, maintain, optimise and administer a clients’ portfolio.</a:t>
            </a:r>
          </a:p>
          <a:p>
            <a:endParaRPr lang="en-AU" sz="1400" dirty="0" smtClean="0"/>
          </a:p>
          <a:p>
            <a:r>
              <a:rPr lang="en-AU" sz="1400" dirty="0" smtClean="0"/>
              <a:t>As our clients all have differing requirements we provide one or all our services dependent upon their needs. Our key services are:</a:t>
            </a:r>
          </a:p>
          <a:p>
            <a:endParaRPr lang="en-AU" sz="1400" dirty="0" smtClean="0"/>
          </a:p>
          <a:p>
            <a:pPr marL="180975" lvl="0" indent="-180975">
              <a:buFont typeface="Arial" pitchFamily="34" charset="0"/>
              <a:buChar char="•"/>
            </a:pPr>
            <a:r>
              <a:rPr lang="en-AU" sz="1400" dirty="0" smtClean="0"/>
              <a:t>Investment Advisory</a:t>
            </a:r>
          </a:p>
          <a:p>
            <a:pPr marL="180975" lvl="0" indent="-180975">
              <a:buFont typeface="Arial" pitchFamily="34" charset="0"/>
              <a:buChar char="•"/>
            </a:pPr>
            <a:r>
              <a:rPr lang="en-AU" sz="1400" dirty="0" smtClean="0"/>
              <a:t>Portfolio Management</a:t>
            </a:r>
          </a:p>
          <a:p>
            <a:pPr marL="180975" lvl="0" indent="-180975">
              <a:buFont typeface="Arial" pitchFamily="34" charset="0"/>
              <a:buChar char="•"/>
            </a:pPr>
            <a:r>
              <a:rPr lang="en-AU" sz="1400" dirty="0" smtClean="0"/>
              <a:t>Economic Strategy</a:t>
            </a:r>
          </a:p>
          <a:p>
            <a:pPr marL="180975" lvl="0" indent="-180975">
              <a:buFont typeface="Arial" pitchFamily="34" charset="0"/>
              <a:buChar char="•"/>
            </a:pPr>
            <a:r>
              <a:rPr lang="en-AU" sz="1400" dirty="0" smtClean="0"/>
              <a:t>Equity and Derivative Research</a:t>
            </a:r>
          </a:p>
          <a:p>
            <a:pPr marL="180975" lvl="0" indent="-180975">
              <a:buFont typeface="Arial" pitchFamily="34" charset="0"/>
              <a:buChar char="•"/>
            </a:pPr>
            <a:r>
              <a:rPr lang="en-AU" sz="1400" dirty="0" smtClean="0"/>
              <a:t>Wealth Management</a:t>
            </a:r>
            <a:endParaRPr lang="en-AU"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“Providing comprehensive, innovative and pro-active research, advice, and investment management services”</a:t>
            </a:r>
            <a:endParaRPr lang="en-AU" dirty="0"/>
          </a:p>
        </p:txBody>
      </p:sp>
      <p:sp>
        <p:nvSpPr>
          <p:cNvPr id="3" name="Rectangle 2"/>
          <p:cNvSpPr/>
          <p:nvPr/>
        </p:nvSpPr>
        <p:spPr>
          <a:xfrm>
            <a:off x="6228184" y="404664"/>
            <a:ext cx="2592288" cy="3970318"/>
          </a:xfrm>
          <a:prstGeom prst="rect">
            <a:avLst/>
          </a:prstGeom>
        </p:spPr>
        <p:txBody>
          <a:bodyPr wrap="square">
            <a:spAutoFit/>
          </a:bodyPr>
          <a:lstStyle/>
          <a:p>
            <a:r>
              <a:rPr lang="en-AU" sz="1400" b="1" dirty="0" smtClean="0"/>
              <a:t>Servicing our clients</a:t>
            </a:r>
          </a:p>
          <a:p>
            <a:endParaRPr lang="en-AU" sz="1400" b="1" dirty="0" smtClean="0"/>
          </a:p>
          <a:p>
            <a:pPr marL="266700" indent="-266700">
              <a:buFont typeface="Arial" pitchFamily="34" charset="0"/>
              <a:buChar char="•"/>
            </a:pPr>
            <a:r>
              <a:rPr lang="en-AU" sz="1400" dirty="0" smtClean="0"/>
              <a:t>Our clients are central to our </a:t>
            </a:r>
            <a:r>
              <a:rPr lang="en-AU" sz="1400" dirty="0" smtClean="0"/>
              <a:t>organisation</a:t>
            </a:r>
            <a:r>
              <a:rPr lang="en-AU" sz="1400" dirty="0" smtClean="0"/>
              <a:t>.</a:t>
            </a:r>
            <a:endParaRPr lang="en-AU" sz="1400" dirty="0" smtClean="0"/>
          </a:p>
          <a:p>
            <a:pPr marL="266700" indent="-266700">
              <a:buFont typeface="Arial" pitchFamily="34" charset="0"/>
              <a:buChar char="•"/>
            </a:pPr>
            <a:r>
              <a:rPr lang="en-AU" sz="1400" dirty="0" smtClean="0"/>
              <a:t>We </a:t>
            </a:r>
            <a:r>
              <a:rPr lang="en-AU" sz="1400" dirty="0" smtClean="0"/>
              <a:t>orbit our clients to provide them with the appropriate levels of support and information. </a:t>
            </a:r>
            <a:endParaRPr lang="en-AU" sz="1400" dirty="0" smtClean="0"/>
          </a:p>
          <a:p>
            <a:pPr marL="266700" indent="-266700">
              <a:buFont typeface="Arial" pitchFamily="34" charset="0"/>
              <a:buChar char="•"/>
            </a:pPr>
            <a:r>
              <a:rPr lang="en-AU" sz="1400" dirty="0" smtClean="0"/>
              <a:t>Every </a:t>
            </a:r>
            <a:r>
              <a:rPr lang="en-AU" sz="1400" dirty="0" smtClean="0"/>
              <a:t>client is assigned a client relationship manager who is available for clients to discuss any aspect of their portfolio or engagement with SCM. </a:t>
            </a:r>
            <a:endParaRPr lang="en-AU" sz="1400" dirty="0" smtClean="0"/>
          </a:p>
          <a:p>
            <a:pPr marL="266700" indent="-266700">
              <a:buFont typeface="Arial" pitchFamily="34" charset="0"/>
              <a:buChar char="•"/>
            </a:pPr>
            <a:r>
              <a:rPr lang="en-AU" sz="1400" dirty="0" smtClean="0"/>
              <a:t>They </a:t>
            </a:r>
            <a:r>
              <a:rPr lang="en-AU" sz="1400" dirty="0" smtClean="0"/>
              <a:t>will then organise the most appropriate expert within the organisation to help them with their needs. </a:t>
            </a:r>
            <a:endParaRPr lang="en-AU" sz="1400" dirty="0"/>
          </a:p>
        </p:txBody>
      </p:sp>
      <p:grpSp>
        <p:nvGrpSpPr>
          <p:cNvPr id="4" name="Group 4"/>
          <p:cNvGrpSpPr>
            <a:grpSpLocks noChangeAspect="1"/>
          </p:cNvGrpSpPr>
          <p:nvPr/>
        </p:nvGrpSpPr>
        <p:grpSpPr bwMode="auto">
          <a:xfrm>
            <a:off x="683568" y="836712"/>
            <a:ext cx="5040560" cy="4393899"/>
            <a:chOff x="535" y="817"/>
            <a:chExt cx="3570" cy="3112"/>
          </a:xfrm>
        </p:grpSpPr>
        <p:sp>
          <p:nvSpPr>
            <p:cNvPr id="5" name="AutoShape 3"/>
            <p:cNvSpPr>
              <a:spLocks noChangeAspect="1" noChangeArrowheads="1" noTextEdit="1"/>
            </p:cNvSpPr>
            <p:nvPr/>
          </p:nvSpPr>
          <p:spPr bwMode="auto">
            <a:xfrm>
              <a:off x="624" y="819"/>
              <a:ext cx="3481" cy="3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6" name="Rectangle 5"/>
            <p:cNvSpPr>
              <a:spLocks noChangeArrowheads="1"/>
            </p:cNvSpPr>
            <p:nvPr/>
          </p:nvSpPr>
          <p:spPr bwMode="auto">
            <a:xfrm>
              <a:off x="624" y="818"/>
              <a:ext cx="60"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Freeform 6"/>
            <p:cNvSpPr>
              <a:spLocks noEditPoints="1"/>
            </p:cNvSpPr>
            <p:nvPr/>
          </p:nvSpPr>
          <p:spPr bwMode="auto">
            <a:xfrm>
              <a:off x="904" y="910"/>
              <a:ext cx="2929" cy="2878"/>
            </a:xfrm>
            <a:custGeom>
              <a:avLst/>
              <a:gdLst>
                <a:gd name="T0" fmla="*/ 11 w 2929"/>
                <a:gd name="T1" fmla="*/ 1256 h 2878"/>
                <a:gd name="T2" fmla="*/ 55 w 2929"/>
                <a:gd name="T3" fmla="*/ 1045 h 2878"/>
                <a:gd name="T4" fmla="*/ 176 w 2929"/>
                <a:gd name="T5" fmla="*/ 753 h 2878"/>
                <a:gd name="T6" fmla="*/ 429 w 2929"/>
                <a:gd name="T7" fmla="*/ 422 h 2878"/>
                <a:gd name="T8" fmla="*/ 766 w 2929"/>
                <a:gd name="T9" fmla="*/ 174 h 2878"/>
                <a:gd name="T10" fmla="*/ 1063 w 2929"/>
                <a:gd name="T11" fmla="*/ 55 h 2878"/>
                <a:gd name="T12" fmla="*/ 1278 w 2929"/>
                <a:gd name="T13" fmla="*/ 12 h 2878"/>
                <a:gd name="T14" fmla="*/ 1502 w 2929"/>
                <a:gd name="T15" fmla="*/ 1 h 2878"/>
                <a:gd name="T16" fmla="*/ 1723 w 2929"/>
                <a:gd name="T17" fmla="*/ 23 h 2878"/>
                <a:gd name="T18" fmla="*/ 1934 w 2929"/>
                <a:gd name="T19" fmla="*/ 76 h 2878"/>
                <a:gd name="T20" fmla="*/ 2283 w 2929"/>
                <a:gd name="T21" fmla="*/ 246 h 2878"/>
                <a:gd name="T22" fmla="*/ 2594 w 2929"/>
                <a:gd name="T23" fmla="*/ 524 h 2878"/>
                <a:gd name="T24" fmla="*/ 2813 w 2929"/>
                <a:gd name="T25" fmla="*/ 879 h 2878"/>
                <a:gd name="T26" fmla="*/ 2891 w 2929"/>
                <a:gd name="T27" fmla="*/ 1114 h 2878"/>
                <a:gd name="T28" fmla="*/ 2924 w 2929"/>
                <a:gd name="T29" fmla="*/ 1328 h 2878"/>
                <a:gd name="T30" fmla="*/ 2924 w 2929"/>
                <a:gd name="T31" fmla="*/ 1550 h 2878"/>
                <a:gd name="T32" fmla="*/ 2891 w 2929"/>
                <a:gd name="T33" fmla="*/ 1764 h 2878"/>
                <a:gd name="T34" fmla="*/ 2813 w 2929"/>
                <a:gd name="T35" fmla="*/ 1999 h 2878"/>
                <a:gd name="T36" fmla="*/ 2594 w 2929"/>
                <a:gd name="T37" fmla="*/ 2355 h 2878"/>
                <a:gd name="T38" fmla="*/ 2283 w 2929"/>
                <a:gd name="T39" fmla="*/ 2633 h 2878"/>
                <a:gd name="T40" fmla="*/ 1934 w 2929"/>
                <a:gd name="T41" fmla="*/ 2803 h 2878"/>
                <a:gd name="T42" fmla="*/ 1723 w 2929"/>
                <a:gd name="T43" fmla="*/ 2856 h 2878"/>
                <a:gd name="T44" fmla="*/ 1502 w 2929"/>
                <a:gd name="T45" fmla="*/ 2878 h 2878"/>
                <a:gd name="T46" fmla="*/ 1278 w 2929"/>
                <a:gd name="T47" fmla="*/ 2867 h 2878"/>
                <a:gd name="T48" fmla="*/ 1063 w 2929"/>
                <a:gd name="T49" fmla="*/ 2824 h 2878"/>
                <a:gd name="T50" fmla="*/ 766 w 2929"/>
                <a:gd name="T51" fmla="*/ 2705 h 2878"/>
                <a:gd name="T52" fmla="*/ 429 w 2929"/>
                <a:gd name="T53" fmla="*/ 2457 h 2878"/>
                <a:gd name="T54" fmla="*/ 176 w 2929"/>
                <a:gd name="T55" fmla="*/ 2125 h 2878"/>
                <a:gd name="T56" fmla="*/ 55 w 2929"/>
                <a:gd name="T57" fmla="*/ 1833 h 2878"/>
                <a:gd name="T58" fmla="*/ 11 w 2929"/>
                <a:gd name="T59" fmla="*/ 1623 h 2878"/>
                <a:gd name="T60" fmla="*/ 5 w 2929"/>
                <a:gd name="T61" fmla="*/ 1476 h 2878"/>
                <a:gd name="T62" fmla="*/ 27 w 2929"/>
                <a:gd name="T63" fmla="*/ 1693 h 2878"/>
                <a:gd name="T64" fmla="*/ 81 w 2929"/>
                <a:gd name="T65" fmla="*/ 1899 h 2878"/>
                <a:gd name="T66" fmla="*/ 254 w 2929"/>
                <a:gd name="T67" fmla="*/ 2241 h 2878"/>
                <a:gd name="T68" fmla="*/ 536 w 2929"/>
                <a:gd name="T69" fmla="*/ 2546 h 2878"/>
                <a:gd name="T70" fmla="*/ 896 w 2929"/>
                <a:gd name="T71" fmla="*/ 2761 h 2878"/>
                <a:gd name="T72" fmla="*/ 1134 w 2929"/>
                <a:gd name="T73" fmla="*/ 2837 h 2878"/>
                <a:gd name="T74" fmla="*/ 1352 w 2929"/>
                <a:gd name="T75" fmla="*/ 2869 h 2878"/>
                <a:gd name="T76" fmla="*/ 1576 w 2929"/>
                <a:gd name="T77" fmla="*/ 2869 h 2878"/>
                <a:gd name="T78" fmla="*/ 1794 w 2929"/>
                <a:gd name="T79" fmla="*/ 2837 h 2878"/>
                <a:gd name="T80" fmla="*/ 2032 w 2929"/>
                <a:gd name="T81" fmla="*/ 2761 h 2878"/>
                <a:gd name="T82" fmla="*/ 2392 w 2929"/>
                <a:gd name="T83" fmla="*/ 2546 h 2878"/>
                <a:gd name="T84" fmla="*/ 2674 w 2929"/>
                <a:gd name="T85" fmla="*/ 2241 h 2878"/>
                <a:gd name="T86" fmla="*/ 2847 w 2929"/>
                <a:gd name="T87" fmla="*/ 1899 h 2878"/>
                <a:gd name="T88" fmla="*/ 2901 w 2929"/>
                <a:gd name="T89" fmla="*/ 1693 h 2878"/>
                <a:gd name="T90" fmla="*/ 2923 w 2929"/>
                <a:gd name="T91" fmla="*/ 1476 h 2878"/>
                <a:gd name="T92" fmla="*/ 2912 w 2929"/>
                <a:gd name="T93" fmla="*/ 1257 h 2878"/>
                <a:gd name="T94" fmla="*/ 2868 w 2929"/>
                <a:gd name="T95" fmla="*/ 1047 h 2878"/>
                <a:gd name="T96" fmla="*/ 2747 w 2929"/>
                <a:gd name="T97" fmla="*/ 756 h 2878"/>
                <a:gd name="T98" fmla="*/ 2496 w 2929"/>
                <a:gd name="T99" fmla="*/ 425 h 2878"/>
                <a:gd name="T100" fmla="*/ 2160 w 2929"/>
                <a:gd name="T101" fmla="*/ 178 h 2878"/>
                <a:gd name="T102" fmla="*/ 1864 w 2929"/>
                <a:gd name="T103" fmla="*/ 60 h 2878"/>
                <a:gd name="T104" fmla="*/ 1650 w 2929"/>
                <a:gd name="T105" fmla="*/ 17 h 2878"/>
                <a:gd name="T106" fmla="*/ 1426 w 2929"/>
                <a:gd name="T107" fmla="*/ 6 h 2878"/>
                <a:gd name="T108" fmla="*/ 1206 w 2929"/>
                <a:gd name="T109" fmla="*/ 28 h 2878"/>
                <a:gd name="T110" fmla="*/ 996 w 2929"/>
                <a:gd name="T111" fmla="*/ 80 h 2878"/>
                <a:gd name="T112" fmla="*/ 648 w 2929"/>
                <a:gd name="T113" fmla="*/ 250 h 2878"/>
                <a:gd name="T114" fmla="*/ 338 w 2929"/>
                <a:gd name="T115" fmla="*/ 527 h 2878"/>
                <a:gd name="T116" fmla="*/ 119 w 2929"/>
                <a:gd name="T117" fmla="*/ 881 h 2878"/>
                <a:gd name="T118" fmla="*/ 42 w 2929"/>
                <a:gd name="T119" fmla="*/ 1115 h 2878"/>
                <a:gd name="T120" fmla="*/ 9 w 2929"/>
                <a:gd name="T121" fmla="*/ 1329 h 2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9" h="2878">
                  <a:moveTo>
                    <a:pt x="0" y="1439"/>
                  </a:moveTo>
                  <a:lnTo>
                    <a:pt x="0" y="1402"/>
                  </a:lnTo>
                  <a:lnTo>
                    <a:pt x="2" y="1365"/>
                  </a:lnTo>
                  <a:lnTo>
                    <a:pt x="4" y="1328"/>
                  </a:lnTo>
                  <a:lnTo>
                    <a:pt x="7" y="1292"/>
                  </a:lnTo>
                  <a:lnTo>
                    <a:pt x="11" y="1256"/>
                  </a:lnTo>
                  <a:lnTo>
                    <a:pt x="17" y="1220"/>
                  </a:lnTo>
                  <a:lnTo>
                    <a:pt x="23" y="1184"/>
                  </a:lnTo>
                  <a:lnTo>
                    <a:pt x="29" y="1149"/>
                  </a:lnTo>
                  <a:lnTo>
                    <a:pt x="37" y="1114"/>
                  </a:lnTo>
                  <a:lnTo>
                    <a:pt x="46" y="1080"/>
                  </a:lnTo>
                  <a:lnTo>
                    <a:pt x="55" y="1045"/>
                  </a:lnTo>
                  <a:lnTo>
                    <a:pt x="66" y="1011"/>
                  </a:lnTo>
                  <a:lnTo>
                    <a:pt x="77" y="978"/>
                  </a:lnTo>
                  <a:lnTo>
                    <a:pt x="88" y="944"/>
                  </a:lnTo>
                  <a:lnTo>
                    <a:pt x="115" y="879"/>
                  </a:lnTo>
                  <a:lnTo>
                    <a:pt x="144" y="815"/>
                  </a:lnTo>
                  <a:lnTo>
                    <a:pt x="176" y="753"/>
                  </a:lnTo>
                  <a:lnTo>
                    <a:pt x="212" y="693"/>
                  </a:lnTo>
                  <a:lnTo>
                    <a:pt x="250" y="635"/>
                  </a:lnTo>
                  <a:lnTo>
                    <a:pt x="291" y="578"/>
                  </a:lnTo>
                  <a:lnTo>
                    <a:pt x="334" y="524"/>
                  </a:lnTo>
                  <a:lnTo>
                    <a:pt x="380" y="472"/>
                  </a:lnTo>
                  <a:lnTo>
                    <a:pt x="429" y="422"/>
                  </a:lnTo>
                  <a:lnTo>
                    <a:pt x="479" y="374"/>
                  </a:lnTo>
                  <a:lnTo>
                    <a:pt x="533" y="329"/>
                  </a:lnTo>
                  <a:lnTo>
                    <a:pt x="588" y="286"/>
                  </a:lnTo>
                  <a:lnTo>
                    <a:pt x="645" y="246"/>
                  </a:lnTo>
                  <a:lnTo>
                    <a:pt x="705" y="208"/>
                  </a:lnTo>
                  <a:lnTo>
                    <a:pt x="766" y="174"/>
                  </a:lnTo>
                  <a:lnTo>
                    <a:pt x="829" y="142"/>
                  </a:lnTo>
                  <a:lnTo>
                    <a:pt x="894" y="113"/>
                  </a:lnTo>
                  <a:lnTo>
                    <a:pt x="961" y="87"/>
                  </a:lnTo>
                  <a:lnTo>
                    <a:pt x="994" y="76"/>
                  </a:lnTo>
                  <a:lnTo>
                    <a:pt x="1029" y="65"/>
                  </a:lnTo>
                  <a:lnTo>
                    <a:pt x="1063" y="55"/>
                  </a:lnTo>
                  <a:lnTo>
                    <a:pt x="1098" y="45"/>
                  </a:lnTo>
                  <a:lnTo>
                    <a:pt x="1133" y="37"/>
                  </a:lnTo>
                  <a:lnTo>
                    <a:pt x="1169" y="29"/>
                  </a:lnTo>
                  <a:lnTo>
                    <a:pt x="1205" y="23"/>
                  </a:lnTo>
                  <a:lnTo>
                    <a:pt x="1241" y="17"/>
                  </a:lnTo>
                  <a:lnTo>
                    <a:pt x="1278" y="12"/>
                  </a:lnTo>
                  <a:lnTo>
                    <a:pt x="1314" y="8"/>
                  </a:lnTo>
                  <a:lnTo>
                    <a:pt x="1351" y="4"/>
                  </a:lnTo>
                  <a:lnTo>
                    <a:pt x="1389" y="2"/>
                  </a:lnTo>
                  <a:lnTo>
                    <a:pt x="1426" y="1"/>
                  </a:lnTo>
                  <a:lnTo>
                    <a:pt x="1464" y="0"/>
                  </a:lnTo>
                  <a:lnTo>
                    <a:pt x="1502" y="1"/>
                  </a:lnTo>
                  <a:lnTo>
                    <a:pt x="1539" y="2"/>
                  </a:lnTo>
                  <a:lnTo>
                    <a:pt x="1577" y="4"/>
                  </a:lnTo>
                  <a:lnTo>
                    <a:pt x="1614" y="8"/>
                  </a:lnTo>
                  <a:lnTo>
                    <a:pt x="1651" y="12"/>
                  </a:lnTo>
                  <a:lnTo>
                    <a:pt x="1687" y="17"/>
                  </a:lnTo>
                  <a:lnTo>
                    <a:pt x="1723" y="23"/>
                  </a:lnTo>
                  <a:lnTo>
                    <a:pt x="1759" y="29"/>
                  </a:lnTo>
                  <a:lnTo>
                    <a:pt x="1795" y="37"/>
                  </a:lnTo>
                  <a:lnTo>
                    <a:pt x="1830" y="45"/>
                  </a:lnTo>
                  <a:lnTo>
                    <a:pt x="1865" y="55"/>
                  </a:lnTo>
                  <a:lnTo>
                    <a:pt x="1900" y="65"/>
                  </a:lnTo>
                  <a:lnTo>
                    <a:pt x="1934" y="76"/>
                  </a:lnTo>
                  <a:lnTo>
                    <a:pt x="1968" y="87"/>
                  </a:lnTo>
                  <a:lnTo>
                    <a:pt x="2034" y="113"/>
                  </a:lnTo>
                  <a:lnTo>
                    <a:pt x="2099" y="142"/>
                  </a:lnTo>
                  <a:lnTo>
                    <a:pt x="2162" y="174"/>
                  </a:lnTo>
                  <a:lnTo>
                    <a:pt x="2223" y="208"/>
                  </a:lnTo>
                  <a:lnTo>
                    <a:pt x="2283" y="246"/>
                  </a:lnTo>
                  <a:lnTo>
                    <a:pt x="2340" y="286"/>
                  </a:lnTo>
                  <a:lnTo>
                    <a:pt x="2396" y="329"/>
                  </a:lnTo>
                  <a:lnTo>
                    <a:pt x="2449" y="374"/>
                  </a:lnTo>
                  <a:lnTo>
                    <a:pt x="2500" y="422"/>
                  </a:lnTo>
                  <a:lnTo>
                    <a:pt x="2548" y="472"/>
                  </a:lnTo>
                  <a:lnTo>
                    <a:pt x="2594" y="524"/>
                  </a:lnTo>
                  <a:lnTo>
                    <a:pt x="2638" y="578"/>
                  </a:lnTo>
                  <a:lnTo>
                    <a:pt x="2678" y="635"/>
                  </a:lnTo>
                  <a:lnTo>
                    <a:pt x="2716" y="693"/>
                  </a:lnTo>
                  <a:lnTo>
                    <a:pt x="2752" y="753"/>
                  </a:lnTo>
                  <a:lnTo>
                    <a:pt x="2784" y="815"/>
                  </a:lnTo>
                  <a:lnTo>
                    <a:pt x="2813" y="879"/>
                  </a:lnTo>
                  <a:lnTo>
                    <a:pt x="2840" y="944"/>
                  </a:lnTo>
                  <a:lnTo>
                    <a:pt x="2852" y="978"/>
                  </a:lnTo>
                  <a:lnTo>
                    <a:pt x="2863" y="1011"/>
                  </a:lnTo>
                  <a:lnTo>
                    <a:pt x="2873" y="1045"/>
                  </a:lnTo>
                  <a:lnTo>
                    <a:pt x="2882" y="1079"/>
                  </a:lnTo>
                  <a:lnTo>
                    <a:pt x="2891" y="1114"/>
                  </a:lnTo>
                  <a:lnTo>
                    <a:pt x="2899" y="1149"/>
                  </a:lnTo>
                  <a:lnTo>
                    <a:pt x="2906" y="1184"/>
                  </a:lnTo>
                  <a:lnTo>
                    <a:pt x="2912" y="1220"/>
                  </a:lnTo>
                  <a:lnTo>
                    <a:pt x="2917" y="1256"/>
                  </a:lnTo>
                  <a:lnTo>
                    <a:pt x="2921" y="1292"/>
                  </a:lnTo>
                  <a:lnTo>
                    <a:pt x="2924" y="1328"/>
                  </a:lnTo>
                  <a:lnTo>
                    <a:pt x="2927" y="1365"/>
                  </a:lnTo>
                  <a:lnTo>
                    <a:pt x="2928" y="1402"/>
                  </a:lnTo>
                  <a:lnTo>
                    <a:pt x="2929" y="1439"/>
                  </a:lnTo>
                  <a:lnTo>
                    <a:pt x="2928" y="1476"/>
                  </a:lnTo>
                  <a:lnTo>
                    <a:pt x="2927" y="1513"/>
                  </a:lnTo>
                  <a:lnTo>
                    <a:pt x="2924" y="1550"/>
                  </a:lnTo>
                  <a:lnTo>
                    <a:pt x="2921" y="1586"/>
                  </a:lnTo>
                  <a:lnTo>
                    <a:pt x="2917" y="1622"/>
                  </a:lnTo>
                  <a:lnTo>
                    <a:pt x="2912" y="1658"/>
                  </a:lnTo>
                  <a:lnTo>
                    <a:pt x="2906" y="1694"/>
                  </a:lnTo>
                  <a:lnTo>
                    <a:pt x="2899" y="1729"/>
                  </a:lnTo>
                  <a:lnTo>
                    <a:pt x="2891" y="1764"/>
                  </a:lnTo>
                  <a:lnTo>
                    <a:pt x="2882" y="1799"/>
                  </a:lnTo>
                  <a:lnTo>
                    <a:pt x="2873" y="1833"/>
                  </a:lnTo>
                  <a:lnTo>
                    <a:pt x="2863" y="1867"/>
                  </a:lnTo>
                  <a:lnTo>
                    <a:pt x="2852" y="1901"/>
                  </a:lnTo>
                  <a:lnTo>
                    <a:pt x="2840" y="1934"/>
                  </a:lnTo>
                  <a:lnTo>
                    <a:pt x="2813" y="1999"/>
                  </a:lnTo>
                  <a:lnTo>
                    <a:pt x="2784" y="2063"/>
                  </a:lnTo>
                  <a:lnTo>
                    <a:pt x="2752" y="2125"/>
                  </a:lnTo>
                  <a:lnTo>
                    <a:pt x="2717" y="2185"/>
                  </a:lnTo>
                  <a:lnTo>
                    <a:pt x="2678" y="2244"/>
                  </a:lnTo>
                  <a:lnTo>
                    <a:pt x="2638" y="2300"/>
                  </a:lnTo>
                  <a:lnTo>
                    <a:pt x="2594" y="2355"/>
                  </a:lnTo>
                  <a:lnTo>
                    <a:pt x="2548" y="2407"/>
                  </a:lnTo>
                  <a:lnTo>
                    <a:pt x="2500" y="2457"/>
                  </a:lnTo>
                  <a:lnTo>
                    <a:pt x="2449" y="2505"/>
                  </a:lnTo>
                  <a:lnTo>
                    <a:pt x="2396" y="2550"/>
                  </a:lnTo>
                  <a:lnTo>
                    <a:pt x="2340" y="2592"/>
                  </a:lnTo>
                  <a:lnTo>
                    <a:pt x="2283" y="2633"/>
                  </a:lnTo>
                  <a:lnTo>
                    <a:pt x="2224" y="2670"/>
                  </a:lnTo>
                  <a:lnTo>
                    <a:pt x="2162" y="2705"/>
                  </a:lnTo>
                  <a:lnTo>
                    <a:pt x="2099" y="2736"/>
                  </a:lnTo>
                  <a:lnTo>
                    <a:pt x="2034" y="2765"/>
                  </a:lnTo>
                  <a:lnTo>
                    <a:pt x="1968" y="2791"/>
                  </a:lnTo>
                  <a:lnTo>
                    <a:pt x="1934" y="2803"/>
                  </a:lnTo>
                  <a:lnTo>
                    <a:pt x="1900" y="2814"/>
                  </a:lnTo>
                  <a:lnTo>
                    <a:pt x="1865" y="2824"/>
                  </a:lnTo>
                  <a:lnTo>
                    <a:pt x="1830" y="2833"/>
                  </a:lnTo>
                  <a:lnTo>
                    <a:pt x="1795" y="2842"/>
                  </a:lnTo>
                  <a:lnTo>
                    <a:pt x="1759" y="2849"/>
                  </a:lnTo>
                  <a:lnTo>
                    <a:pt x="1723" y="2856"/>
                  </a:lnTo>
                  <a:lnTo>
                    <a:pt x="1687" y="2862"/>
                  </a:lnTo>
                  <a:lnTo>
                    <a:pt x="1651" y="2867"/>
                  </a:lnTo>
                  <a:lnTo>
                    <a:pt x="1614" y="2871"/>
                  </a:lnTo>
                  <a:lnTo>
                    <a:pt x="1577" y="2874"/>
                  </a:lnTo>
                  <a:lnTo>
                    <a:pt x="1540" y="2876"/>
                  </a:lnTo>
                  <a:lnTo>
                    <a:pt x="1502" y="2878"/>
                  </a:lnTo>
                  <a:lnTo>
                    <a:pt x="1464" y="2878"/>
                  </a:lnTo>
                  <a:lnTo>
                    <a:pt x="1426" y="2878"/>
                  </a:lnTo>
                  <a:lnTo>
                    <a:pt x="1389" y="2876"/>
                  </a:lnTo>
                  <a:lnTo>
                    <a:pt x="1351" y="2874"/>
                  </a:lnTo>
                  <a:lnTo>
                    <a:pt x="1314" y="2871"/>
                  </a:lnTo>
                  <a:lnTo>
                    <a:pt x="1278" y="2867"/>
                  </a:lnTo>
                  <a:lnTo>
                    <a:pt x="1241" y="2862"/>
                  </a:lnTo>
                  <a:lnTo>
                    <a:pt x="1205" y="2856"/>
                  </a:lnTo>
                  <a:lnTo>
                    <a:pt x="1169" y="2849"/>
                  </a:lnTo>
                  <a:lnTo>
                    <a:pt x="1133" y="2842"/>
                  </a:lnTo>
                  <a:lnTo>
                    <a:pt x="1098" y="2833"/>
                  </a:lnTo>
                  <a:lnTo>
                    <a:pt x="1063" y="2824"/>
                  </a:lnTo>
                  <a:lnTo>
                    <a:pt x="1029" y="2814"/>
                  </a:lnTo>
                  <a:lnTo>
                    <a:pt x="994" y="2803"/>
                  </a:lnTo>
                  <a:lnTo>
                    <a:pt x="961" y="2791"/>
                  </a:lnTo>
                  <a:lnTo>
                    <a:pt x="894" y="2765"/>
                  </a:lnTo>
                  <a:lnTo>
                    <a:pt x="829" y="2736"/>
                  </a:lnTo>
                  <a:lnTo>
                    <a:pt x="766" y="2705"/>
                  </a:lnTo>
                  <a:lnTo>
                    <a:pt x="705" y="2670"/>
                  </a:lnTo>
                  <a:lnTo>
                    <a:pt x="645" y="2633"/>
                  </a:lnTo>
                  <a:lnTo>
                    <a:pt x="588" y="2592"/>
                  </a:lnTo>
                  <a:lnTo>
                    <a:pt x="533" y="2550"/>
                  </a:lnTo>
                  <a:lnTo>
                    <a:pt x="480" y="2505"/>
                  </a:lnTo>
                  <a:lnTo>
                    <a:pt x="429" y="2457"/>
                  </a:lnTo>
                  <a:lnTo>
                    <a:pt x="380" y="2407"/>
                  </a:lnTo>
                  <a:lnTo>
                    <a:pt x="334" y="2355"/>
                  </a:lnTo>
                  <a:lnTo>
                    <a:pt x="291" y="2300"/>
                  </a:lnTo>
                  <a:lnTo>
                    <a:pt x="250" y="2244"/>
                  </a:lnTo>
                  <a:lnTo>
                    <a:pt x="212" y="2186"/>
                  </a:lnTo>
                  <a:lnTo>
                    <a:pt x="176" y="2125"/>
                  </a:lnTo>
                  <a:lnTo>
                    <a:pt x="144" y="2063"/>
                  </a:lnTo>
                  <a:lnTo>
                    <a:pt x="115" y="1999"/>
                  </a:lnTo>
                  <a:lnTo>
                    <a:pt x="89" y="1934"/>
                  </a:lnTo>
                  <a:lnTo>
                    <a:pt x="77" y="1901"/>
                  </a:lnTo>
                  <a:lnTo>
                    <a:pt x="66" y="1867"/>
                  </a:lnTo>
                  <a:lnTo>
                    <a:pt x="55" y="1833"/>
                  </a:lnTo>
                  <a:lnTo>
                    <a:pt x="46" y="1799"/>
                  </a:lnTo>
                  <a:lnTo>
                    <a:pt x="37" y="1764"/>
                  </a:lnTo>
                  <a:lnTo>
                    <a:pt x="29" y="1729"/>
                  </a:lnTo>
                  <a:lnTo>
                    <a:pt x="23" y="1694"/>
                  </a:lnTo>
                  <a:lnTo>
                    <a:pt x="17" y="1658"/>
                  </a:lnTo>
                  <a:lnTo>
                    <a:pt x="11" y="1623"/>
                  </a:lnTo>
                  <a:lnTo>
                    <a:pt x="7" y="1586"/>
                  </a:lnTo>
                  <a:lnTo>
                    <a:pt x="4" y="1550"/>
                  </a:lnTo>
                  <a:lnTo>
                    <a:pt x="2" y="1513"/>
                  </a:lnTo>
                  <a:lnTo>
                    <a:pt x="0" y="1476"/>
                  </a:lnTo>
                  <a:lnTo>
                    <a:pt x="0" y="1439"/>
                  </a:lnTo>
                  <a:close/>
                  <a:moveTo>
                    <a:pt x="5" y="1476"/>
                  </a:moveTo>
                  <a:lnTo>
                    <a:pt x="7" y="1513"/>
                  </a:lnTo>
                  <a:lnTo>
                    <a:pt x="9" y="1550"/>
                  </a:lnTo>
                  <a:lnTo>
                    <a:pt x="12" y="1586"/>
                  </a:lnTo>
                  <a:lnTo>
                    <a:pt x="16" y="1622"/>
                  </a:lnTo>
                  <a:lnTo>
                    <a:pt x="22" y="1658"/>
                  </a:lnTo>
                  <a:lnTo>
                    <a:pt x="27" y="1693"/>
                  </a:lnTo>
                  <a:lnTo>
                    <a:pt x="34" y="1728"/>
                  </a:lnTo>
                  <a:lnTo>
                    <a:pt x="42" y="1763"/>
                  </a:lnTo>
                  <a:lnTo>
                    <a:pt x="51" y="1798"/>
                  </a:lnTo>
                  <a:lnTo>
                    <a:pt x="60" y="1832"/>
                  </a:lnTo>
                  <a:lnTo>
                    <a:pt x="70" y="1866"/>
                  </a:lnTo>
                  <a:lnTo>
                    <a:pt x="81" y="1899"/>
                  </a:lnTo>
                  <a:lnTo>
                    <a:pt x="93" y="1932"/>
                  </a:lnTo>
                  <a:lnTo>
                    <a:pt x="119" y="1997"/>
                  </a:lnTo>
                  <a:lnTo>
                    <a:pt x="149" y="2061"/>
                  </a:lnTo>
                  <a:lnTo>
                    <a:pt x="181" y="2123"/>
                  </a:lnTo>
                  <a:lnTo>
                    <a:pt x="216" y="2183"/>
                  </a:lnTo>
                  <a:lnTo>
                    <a:pt x="254" y="2241"/>
                  </a:lnTo>
                  <a:lnTo>
                    <a:pt x="295" y="2297"/>
                  </a:lnTo>
                  <a:lnTo>
                    <a:pt x="338" y="2351"/>
                  </a:lnTo>
                  <a:lnTo>
                    <a:pt x="384" y="2403"/>
                  </a:lnTo>
                  <a:lnTo>
                    <a:pt x="432" y="2453"/>
                  </a:lnTo>
                  <a:lnTo>
                    <a:pt x="483" y="2501"/>
                  </a:lnTo>
                  <a:lnTo>
                    <a:pt x="536" y="2546"/>
                  </a:lnTo>
                  <a:lnTo>
                    <a:pt x="591" y="2588"/>
                  </a:lnTo>
                  <a:lnTo>
                    <a:pt x="648" y="2628"/>
                  </a:lnTo>
                  <a:lnTo>
                    <a:pt x="707" y="2666"/>
                  </a:lnTo>
                  <a:lnTo>
                    <a:pt x="768" y="2700"/>
                  </a:lnTo>
                  <a:lnTo>
                    <a:pt x="831" y="2732"/>
                  </a:lnTo>
                  <a:lnTo>
                    <a:pt x="896" y="2761"/>
                  </a:lnTo>
                  <a:lnTo>
                    <a:pt x="962" y="2786"/>
                  </a:lnTo>
                  <a:lnTo>
                    <a:pt x="996" y="2798"/>
                  </a:lnTo>
                  <a:lnTo>
                    <a:pt x="1030" y="2809"/>
                  </a:lnTo>
                  <a:lnTo>
                    <a:pt x="1064" y="2819"/>
                  </a:lnTo>
                  <a:lnTo>
                    <a:pt x="1099" y="2828"/>
                  </a:lnTo>
                  <a:lnTo>
                    <a:pt x="1134" y="2837"/>
                  </a:lnTo>
                  <a:lnTo>
                    <a:pt x="1170" y="2844"/>
                  </a:lnTo>
                  <a:lnTo>
                    <a:pt x="1206" y="2851"/>
                  </a:lnTo>
                  <a:lnTo>
                    <a:pt x="1242" y="2857"/>
                  </a:lnTo>
                  <a:lnTo>
                    <a:pt x="1278" y="2862"/>
                  </a:lnTo>
                  <a:lnTo>
                    <a:pt x="1315" y="2866"/>
                  </a:lnTo>
                  <a:lnTo>
                    <a:pt x="1352" y="2869"/>
                  </a:lnTo>
                  <a:lnTo>
                    <a:pt x="1389" y="2871"/>
                  </a:lnTo>
                  <a:lnTo>
                    <a:pt x="1426" y="2873"/>
                  </a:lnTo>
                  <a:lnTo>
                    <a:pt x="1464" y="2873"/>
                  </a:lnTo>
                  <a:lnTo>
                    <a:pt x="1502" y="2873"/>
                  </a:lnTo>
                  <a:lnTo>
                    <a:pt x="1539" y="2872"/>
                  </a:lnTo>
                  <a:lnTo>
                    <a:pt x="1576" y="2869"/>
                  </a:lnTo>
                  <a:lnTo>
                    <a:pt x="1613" y="2866"/>
                  </a:lnTo>
                  <a:lnTo>
                    <a:pt x="1650" y="2862"/>
                  </a:lnTo>
                  <a:lnTo>
                    <a:pt x="1686" y="2857"/>
                  </a:lnTo>
                  <a:lnTo>
                    <a:pt x="1722" y="2851"/>
                  </a:lnTo>
                  <a:lnTo>
                    <a:pt x="1758" y="2844"/>
                  </a:lnTo>
                  <a:lnTo>
                    <a:pt x="1794" y="2837"/>
                  </a:lnTo>
                  <a:lnTo>
                    <a:pt x="1829" y="2828"/>
                  </a:lnTo>
                  <a:lnTo>
                    <a:pt x="1864" y="2819"/>
                  </a:lnTo>
                  <a:lnTo>
                    <a:pt x="1898" y="2809"/>
                  </a:lnTo>
                  <a:lnTo>
                    <a:pt x="1932" y="2798"/>
                  </a:lnTo>
                  <a:lnTo>
                    <a:pt x="1966" y="2786"/>
                  </a:lnTo>
                  <a:lnTo>
                    <a:pt x="2032" y="2761"/>
                  </a:lnTo>
                  <a:lnTo>
                    <a:pt x="2097" y="2732"/>
                  </a:lnTo>
                  <a:lnTo>
                    <a:pt x="2160" y="2700"/>
                  </a:lnTo>
                  <a:lnTo>
                    <a:pt x="2221" y="2666"/>
                  </a:lnTo>
                  <a:lnTo>
                    <a:pt x="2280" y="2628"/>
                  </a:lnTo>
                  <a:lnTo>
                    <a:pt x="2337" y="2588"/>
                  </a:lnTo>
                  <a:lnTo>
                    <a:pt x="2392" y="2546"/>
                  </a:lnTo>
                  <a:lnTo>
                    <a:pt x="2445" y="2501"/>
                  </a:lnTo>
                  <a:lnTo>
                    <a:pt x="2496" y="2453"/>
                  </a:lnTo>
                  <a:lnTo>
                    <a:pt x="2544" y="2403"/>
                  </a:lnTo>
                  <a:lnTo>
                    <a:pt x="2590" y="2351"/>
                  </a:lnTo>
                  <a:lnTo>
                    <a:pt x="2634" y="2297"/>
                  </a:lnTo>
                  <a:lnTo>
                    <a:pt x="2674" y="2241"/>
                  </a:lnTo>
                  <a:lnTo>
                    <a:pt x="2712" y="2183"/>
                  </a:lnTo>
                  <a:lnTo>
                    <a:pt x="2747" y="2123"/>
                  </a:lnTo>
                  <a:lnTo>
                    <a:pt x="2780" y="2061"/>
                  </a:lnTo>
                  <a:lnTo>
                    <a:pt x="2809" y="1998"/>
                  </a:lnTo>
                  <a:lnTo>
                    <a:pt x="2835" y="1932"/>
                  </a:lnTo>
                  <a:lnTo>
                    <a:pt x="2847" y="1899"/>
                  </a:lnTo>
                  <a:lnTo>
                    <a:pt x="2858" y="1866"/>
                  </a:lnTo>
                  <a:lnTo>
                    <a:pt x="2868" y="1832"/>
                  </a:lnTo>
                  <a:lnTo>
                    <a:pt x="2878" y="1798"/>
                  </a:lnTo>
                  <a:lnTo>
                    <a:pt x="2886" y="1763"/>
                  </a:lnTo>
                  <a:lnTo>
                    <a:pt x="2894" y="1728"/>
                  </a:lnTo>
                  <a:lnTo>
                    <a:pt x="2901" y="1693"/>
                  </a:lnTo>
                  <a:lnTo>
                    <a:pt x="2907" y="1658"/>
                  </a:lnTo>
                  <a:lnTo>
                    <a:pt x="2912" y="1622"/>
                  </a:lnTo>
                  <a:lnTo>
                    <a:pt x="2916" y="1586"/>
                  </a:lnTo>
                  <a:lnTo>
                    <a:pt x="2919" y="1550"/>
                  </a:lnTo>
                  <a:lnTo>
                    <a:pt x="2922" y="1513"/>
                  </a:lnTo>
                  <a:lnTo>
                    <a:pt x="2923" y="1476"/>
                  </a:lnTo>
                  <a:lnTo>
                    <a:pt x="2923" y="1439"/>
                  </a:lnTo>
                  <a:lnTo>
                    <a:pt x="2923" y="1402"/>
                  </a:lnTo>
                  <a:lnTo>
                    <a:pt x="2922" y="1366"/>
                  </a:lnTo>
                  <a:lnTo>
                    <a:pt x="2919" y="1329"/>
                  </a:lnTo>
                  <a:lnTo>
                    <a:pt x="2916" y="1293"/>
                  </a:lnTo>
                  <a:lnTo>
                    <a:pt x="2912" y="1257"/>
                  </a:lnTo>
                  <a:lnTo>
                    <a:pt x="2907" y="1221"/>
                  </a:lnTo>
                  <a:lnTo>
                    <a:pt x="2901" y="1185"/>
                  </a:lnTo>
                  <a:lnTo>
                    <a:pt x="2894" y="1150"/>
                  </a:lnTo>
                  <a:lnTo>
                    <a:pt x="2886" y="1115"/>
                  </a:lnTo>
                  <a:lnTo>
                    <a:pt x="2878" y="1081"/>
                  </a:lnTo>
                  <a:lnTo>
                    <a:pt x="2868" y="1047"/>
                  </a:lnTo>
                  <a:lnTo>
                    <a:pt x="2858" y="1013"/>
                  </a:lnTo>
                  <a:lnTo>
                    <a:pt x="2847" y="979"/>
                  </a:lnTo>
                  <a:lnTo>
                    <a:pt x="2835" y="946"/>
                  </a:lnTo>
                  <a:lnTo>
                    <a:pt x="2809" y="881"/>
                  </a:lnTo>
                  <a:lnTo>
                    <a:pt x="2780" y="818"/>
                  </a:lnTo>
                  <a:lnTo>
                    <a:pt x="2747" y="756"/>
                  </a:lnTo>
                  <a:lnTo>
                    <a:pt x="2712" y="696"/>
                  </a:lnTo>
                  <a:lnTo>
                    <a:pt x="2674" y="638"/>
                  </a:lnTo>
                  <a:lnTo>
                    <a:pt x="2634" y="581"/>
                  </a:lnTo>
                  <a:lnTo>
                    <a:pt x="2590" y="527"/>
                  </a:lnTo>
                  <a:lnTo>
                    <a:pt x="2544" y="475"/>
                  </a:lnTo>
                  <a:lnTo>
                    <a:pt x="2496" y="425"/>
                  </a:lnTo>
                  <a:lnTo>
                    <a:pt x="2445" y="378"/>
                  </a:lnTo>
                  <a:lnTo>
                    <a:pt x="2393" y="333"/>
                  </a:lnTo>
                  <a:lnTo>
                    <a:pt x="2337" y="290"/>
                  </a:lnTo>
                  <a:lnTo>
                    <a:pt x="2280" y="250"/>
                  </a:lnTo>
                  <a:lnTo>
                    <a:pt x="2221" y="213"/>
                  </a:lnTo>
                  <a:lnTo>
                    <a:pt x="2160" y="178"/>
                  </a:lnTo>
                  <a:lnTo>
                    <a:pt x="2097" y="147"/>
                  </a:lnTo>
                  <a:lnTo>
                    <a:pt x="2032" y="118"/>
                  </a:lnTo>
                  <a:lnTo>
                    <a:pt x="1966" y="92"/>
                  </a:lnTo>
                  <a:lnTo>
                    <a:pt x="1932" y="80"/>
                  </a:lnTo>
                  <a:lnTo>
                    <a:pt x="1898" y="70"/>
                  </a:lnTo>
                  <a:lnTo>
                    <a:pt x="1864" y="60"/>
                  </a:lnTo>
                  <a:lnTo>
                    <a:pt x="1829" y="50"/>
                  </a:lnTo>
                  <a:lnTo>
                    <a:pt x="1794" y="42"/>
                  </a:lnTo>
                  <a:lnTo>
                    <a:pt x="1758" y="34"/>
                  </a:lnTo>
                  <a:lnTo>
                    <a:pt x="1722" y="28"/>
                  </a:lnTo>
                  <a:lnTo>
                    <a:pt x="1686" y="22"/>
                  </a:lnTo>
                  <a:lnTo>
                    <a:pt x="1650" y="17"/>
                  </a:lnTo>
                  <a:lnTo>
                    <a:pt x="1613" y="13"/>
                  </a:lnTo>
                  <a:lnTo>
                    <a:pt x="1576" y="9"/>
                  </a:lnTo>
                  <a:lnTo>
                    <a:pt x="1539" y="7"/>
                  </a:lnTo>
                  <a:lnTo>
                    <a:pt x="1502" y="6"/>
                  </a:lnTo>
                  <a:lnTo>
                    <a:pt x="1464" y="5"/>
                  </a:lnTo>
                  <a:lnTo>
                    <a:pt x="1426" y="6"/>
                  </a:lnTo>
                  <a:lnTo>
                    <a:pt x="1389" y="7"/>
                  </a:lnTo>
                  <a:lnTo>
                    <a:pt x="1352" y="9"/>
                  </a:lnTo>
                  <a:lnTo>
                    <a:pt x="1315" y="13"/>
                  </a:lnTo>
                  <a:lnTo>
                    <a:pt x="1278" y="17"/>
                  </a:lnTo>
                  <a:lnTo>
                    <a:pt x="1242" y="22"/>
                  </a:lnTo>
                  <a:lnTo>
                    <a:pt x="1206" y="28"/>
                  </a:lnTo>
                  <a:lnTo>
                    <a:pt x="1170" y="34"/>
                  </a:lnTo>
                  <a:lnTo>
                    <a:pt x="1135" y="42"/>
                  </a:lnTo>
                  <a:lnTo>
                    <a:pt x="1099" y="50"/>
                  </a:lnTo>
                  <a:lnTo>
                    <a:pt x="1065" y="60"/>
                  </a:lnTo>
                  <a:lnTo>
                    <a:pt x="1030" y="70"/>
                  </a:lnTo>
                  <a:lnTo>
                    <a:pt x="996" y="80"/>
                  </a:lnTo>
                  <a:lnTo>
                    <a:pt x="962" y="92"/>
                  </a:lnTo>
                  <a:lnTo>
                    <a:pt x="896" y="118"/>
                  </a:lnTo>
                  <a:lnTo>
                    <a:pt x="831" y="147"/>
                  </a:lnTo>
                  <a:lnTo>
                    <a:pt x="768" y="178"/>
                  </a:lnTo>
                  <a:lnTo>
                    <a:pt x="707" y="213"/>
                  </a:lnTo>
                  <a:lnTo>
                    <a:pt x="648" y="250"/>
                  </a:lnTo>
                  <a:lnTo>
                    <a:pt x="591" y="290"/>
                  </a:lnTo>
                  <a:lnTo>
                    <a:pt x="536" y="333"/>
                  </a:lnTo>
                  <a:lnTo>
                    <a:pt x="483" y="378"/>
                  </a:lnTo>
                  <a:lnTo>
                    <a:pt x="432" y="425"/>
                  </a:lnTo>
                  <a:lnTo>
                    <a:pt x="384" y="475"/>
                  </a:lnTo>
                  <a:lnTo>
                    <a:pt x="338" y="527"/>
                  </a:lnTo>
                  <a:lnTo>
                    <a:pt x="295" y="581"/>
                  </a:lnTo>
                  <a:lnTo>
                    <a:pt x="254" y="637"/>
                  </a:lnTo>
                  <a:lnTo>
                    <a:pt x="216" y="696"/>
                  </a:lnTo>
                  <a:lnTo>
                    <a:pt x="181" y="756"/>
                  </a:lnTo>
                  <a:lnTo>
                    <a:pt x="149" y="817"/>
                  </a:lnTo>
                  <a:lnTo>
                    <a:pt x="119" y="881"/>
                  </a:lnTo>
                  <a:lnTo>
                    <a:pt x="93" y="946"/>
                  </a:lnTo>
                  <a:lnTo>
                    <a:pt x="81" y="979"/>
                  </a:lnTo>
                  <a:lnTo>
                    <a:pt x="70" y="1013"/>
                  </a:lnTo>
                  <a:lnTo>
                    <a:pt x="60" y="1047"/>
                  </a:lnTo>
                  <a:lnTo>
                    <a:pt x="51" y="1081"/>
                  </a:lnTo>
                  <a:lnTo>
                    <a:pt x="42" y="1115"/>
                  </a:lnTo>
                  <a:lnTo>
                    <a:pt x="34" y="1150"/>
                  </a:lnTo>
                  <a:lnTo>
                    <a:pt x="27" y="1185"/>
                  </a:lnTo>
                  <a:lnTo>
                    <a:pt x="22" y="1221"/>
                  </a:lnTo>
                  <a:lnTo>
                    <a:pt x="16" y="1257"/>
                  </a:lnTo>
                  <a:lnTo>
                    <a:pt x="12" y="1293"/>
                  </a:lnTo>
                  <a:lnTo>
                    <a:pt x="9" y="1329"/>
                  </a:lnTo>
                  <a:lnTo>
                    <a:pt x="7" y="1365"/>
                  </a:lnTo>
                  <a:lnTo>
                    <a:pt x="5" y="1402"/>
                  </a:lnTo>
                  <a:lnTo>
                    <a:pt x="5" y="1439"/>
                  </a:lnTo>
                  <a:lnTo>
                    <a:pt x="5" y="1476"/>
                  </a:lnTo>
                  <a:close/>
                </a:path>
              </a:pathLst>
            </a:custGeom>
            <a:solidFill>
              <a:srgbClr val="8EB4E3"/>
            </a:solidFill>
            <a:ln w="0" cap="flat">
              <a:solidFill>
                <a:srgbClr val="8EB4E3"/>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pic>
          <p:nvPicPr>
            <p:cNvPr id="8"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49" y="830"/>
              <a:ext cx="604" cy="2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049" y="830"/>
              <a:ext cx="604" cy="2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Freeform 9"/>
            <p:cNvSpPr>
              <a:spLocks/>
            </p:cNvSpPr>
            <p:nvPr/>
          </p:nvSpPr>
          <p:spPr bwMode="auto">
            <a:xfrm>
              <a:off x="2053" y="827"/>
              <a:ext cx="582" cy="222"/>
            </a:xfrm>
            <a:custGeom>
              <a:avLst/>
              <a:gdLst>
                <a:gd name="T0" fmla="*/ 0 w 5784"/>
                <a:gd name="T1" fmla="*/ 367 h 2200"/>
                <a:gd name="T2" fmla="*/ 367 w 5784"/>
                <a:gd name="T3" fmla="*/ 0 h 2200"/>
                <a:gd name="T4" fmla="*/ 5417 w 5784"/>
                <a:gd name="T5" fmla="*/ 0 h 2200"/>
                <a:gd name="T6" fmla="*/ 5784 w 5784"/>
                <a:gd name="T7" fmla="*/ 367 h 2200"/>
                <a:gd name="T8" fmla="*/ 5784 w 5784"/>
                <a:gd name="T9" fmla="*/ 1834 h 2200"/>
                <a:gd name="T10" fmla="*/ 5417 w 5784"/>
                <a:gd name="T11" fmla="*/ 2200 h 2200"/>
                <a:gd name="T12" fmla="*/ 367 w 5784"/>
                <a:gd name="T13" fmla="*/ 2200 h 2200"/>
                <a:gd name="T14" fmla="*/ 0 w 5784"/>
                <a:gd name="T15" fmla="*/ 1834 h 2200"/>
                <a:gd name="T16" fmla="*/ 0 w 5784"/>
                <a:gd name="T17" fmla="*/ 367 h 2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84" h="2200">
                  <a:moveTo>
                    <a:pt x="0" y="367"/>
                  </a:moveTo>
                  <a:cubicBezTo>
                    <a:pt x="0" y="165"/>
                    <a:pt x="165" y="0"/>
                    <a:pt x="367" y="0"/>
                  </a:cubicBezTo>
                  <a:lnTo>
                    <a:pt x="5417" y="0"/>
                  </a:lnTo>
                  <a:cubicBezTo>
                    <a:pt x="5620" y="0"/>
                    <a:pt x="5784" y="165"/>
                    <a:pt x="5784" y="367"/>
                  </a:cubicBezTo>
                  <a:lnTo>
                    <a:pt x="5784" y="1834"/>
                  </a:lnTo>
                  <a:cubicBezTo>
                    <a:pt x="5784" y="2036"/>
                    <a:pt x="5620" y="2200"/>
                    <a:pt x="5417" y="2200"/>
                  </a:cubicBezTo>
                  <a:lnTo>
                    <a:pt x="367" y="2200"/>
                  </a:lnTo>
                  <a:cubicBezTo>
                    <a:pt x="165" y="2200"/>
                    <a:pt x="0" y="2036"/>
                    <a:pt x="0" y="1834"/>
                  </a:cubicBezTo>
                  <a:lnTo>
                    <a:pt x="0" y="367"/>
                  </a:lnTo>
                  <a:close/>
                </a:path>
              </a:pathLst>
            </a:custGeom>
            <a:solidFill>
              <a:srgbClr val="8EB4E3"/>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11" name="Freeform 10"/>
            <p:cNvSpPr>
              <a:spLocks noEditPoints="1"/>
            </p:cNvSpPr>
            <p:nvPr/>
          </p:nvSpPr>
          <p:spPr bwMode="auto">
            <a:xfrm>
              <a:off x="2043" y="817"/>
              <a:ext cx="602" cy="242"/>
            </a:xfrm>
            <a:custGeom>
              <a:avLst/>
              <a:gdLst>
                <a:gd name="T0" fmla="*/ 9 w 5984"/>
                <a:gd name="T1" fmla="*/ 379 h 2400"/>
                <a:gd name="T2" fmla="*/ 55 w 5984"/>
                <a:gd name="T3" fmla="*/ 249 h 2400"/>
                <a:gd name="T4" fmla="*/ 131 w 5984"/>
                <a:gd name="T5" fmla="*/ 144 h 2400"/>
                <a:gd name="T6" fmla="*/ 211 w 5984"/>
                <a:gd name="T7" fmla="*/ 77 h 2400"/>
                <a:gd name="T8" fmla="*/ 324 w 5984"/>
                <a:gd name="T9" fmla="*/ 23 h 2400"/>
                <a:gd name="T10" fmla="*/ 462 w 5984"/>
                <a:gd name="T11" fmla="*/ 1 h 2400"/>
                <a:gd name="T12" fmla="*/ 5606 w 5984"/>
                <a:gd name="T13" fmla="*/ 9 h 2400"/>
                <a:gd name="T14" fmla="*/ 5736 w 5984"/>
                <a:gd name="T15" fmla="*/ 55 h 2400"/>
                <a:gd name="T16" fmla="*/ 5840 w 5984"/>
                <a:gd name="T17" fmla="*/ 131 h 2400"/>
                <a:gd name="T18" fmla="*/ 5925 w 5984"/>
                <a:gd name="T19" fmla="*/ 240 h 2400"/>
                <a:gd name="T20" fmla="*/ 5973 w 5984"/>
                <a:gd name="T21" fmla="*/ 369 h 2400"/>
                <a:gd name="T22" fmla="*/ 5984 w 5984"/>
                <a:gd name="T23" fmla="*/ 1934 h 2400"/>
                <a:gd name="T24" fmla="*/ 5964 w 5984"/>
                <a:gd name="T25" fmla="*/ 2068 h 2400"/>
                <a:gd name="T26" fmla="*/ 5907 w 5984"/>
                <a:gd name="T27" fmla="*/ 2191 h 2400"/>
                <a:gd name="T28" fmla="*/ 5840 w 5984"/>
                <a:gd name="T29" fmla="*/ 2270 h 2400"/>
                <a:gd name="T30" fmla="*/ 5744 w 5984"/>
                <a:gd name="T31" fmla="*/ 2342 h 2400"/>
                <a:gd name="T32" fmla="*/ 5616 w 5984"/>
                <a:gd name="T33" fmla="*/ 2390 h 2400"/>
                <a:gd name="T34" fmla="*/ 467 w 5984"/>
                <a:gd name="T35" fmla="*/ 2400 h 2400"/>
                <a:gd name="T36" fmla="*/ 334 w 5984"/>
                <a:gd name="T37" fmla="*/ 2381 h 2400"/>
                <a:gd name="T38" fmla="*/ 210 w 5984"/>
                <a:gd name="T39" fmla="*/ 2323 h 2400"/>
                <a:gd name="T40" fmla="*/ 86 w 5984"/>
                <a:gd name="T41" fmla="*/ 2203 h 2400"/>
                <a:gd name="T42" fmla="*/ 39 w 5984"/>
                <a:gd name="T43" fmla="*/ 2120 h 2400"/>
                <a:gd name="T44" fmla="*/ 4 w 5984"/>
                <a:gd name="T45" fmla="*/ 1986 h 2400"/>
                <a:gd name="T46" fmla="*/ 200 w 5984"/>
                <a:gd name="T47" fmla="*/ 1929 h 2400"/>
                <a:gd name="T48" fmla="*/ 211 w 5984"/>
                <a:gd name="T49" fmla="*/ 2008 h 2400"/>
                <a:gd name="T50" fmla="*/ 249 w 5984"/>
                <a:gd name="T51" fmla="*/ 2088 h 2400"/>
                <a:gd name="T52" fmla="*/ 272 w 5984"/>
                <a:gd name="T53" fmla="*/ 2116 h 2400"/>
                <a:gd name="T54" fmla="*/ 359 w 5984"/>
                <a:gd name="T55" fmla="*/ 2178 h 2400"/>
                <a:gd name="T56" fmla="*/ 435 w 5984"/>
                <a:gd name="T57" fmla="*/ 2199 h 2400"/>
                <a:gd name="T58" fmla="*/ 5540 w 5984"/>
                <a:gd name="T59" fmla="*/ 2200 h 2400"/>
                <a:gd name="T60" fmla="*/ 5618 w 5984"/>
                <a:gd name="T61" fmla="*/ 2181 h 2400"/>
                <a:gd name="T62" fmla="*/ 5658 w 5984"/>
                <a:gd name="T63" fmla="*/ 2161 h 2400"/>
                <a:gd name="T64" fmla="*/ 5745 w 5984"/>
                <a:gd name="T65" fmla="*/ 2075 h 2400"/>
                <a:gd name="T66" fmla="*/ 5761 w 5984"/>
                <a:gd name="T67" fmla="*/ 2042 h 2400"/>
                <a:gd name="T68" fmla="*/ 5782 w 5984"/>
                <a:gd name="T69" fmla="*/ 1966 h 2400"/>
                <a:gd name="T70" fmla="*/ 5783 w 5984"/>
                <a:gd name="T71" fmla="*/ 445 h 2400"/>
                <a:gd name="T72" fmla="*/ 5764 w 5984"/>
                <a:gd name="T73" fmla="*/ 367 h 2400"/>
                <a:gd name="T74" fmla="*/ 5699 w 5984"/>
                <a:gd name="T75" fmla="*/ 272 h 2400"/>
                <a:gd name="T76" fmla="*/ 5672 w 5984"/>
                <a:gd name="T77" fmla="*/ 249 h 2400"/>
                <a:gd name="T78" fmla="*/ 5602 w 5984"/>
                <a:gd name="T79" fmla="*/ 214 h 2400"/>
                <a:gd name="T80" fmla="*/ 5517 w 5984"/>
                <a:gd name="T81" fmla="*/ 200 h 2400"/>
                <a:gd name="T82" fmla="*/ 418 w 5984"/>
                <a:gd name="T83" fmla="*/ 205 h 2400"/>
                <a:gd name="T84" fmla="*/ 344 w 5984"/>
                <a:gd name="T85" fmla="*/ 231 h 2400"/>
                <a:gd name="T86" fmla="*/ 272 w 5984"/>
                <a:gd name="T87" fmla="*/ 285 h 2400"/>
                <a:gd name="T88" fmla="*/ 249 w 5984"/>
                <a:gd name="T89" fmla="*/ 314 h 2400"/>
                <a:gd name="T90" fmla="*/ 214 w 5984"/>
                <a:gd name="T91" fmla="*/ 383 h 2400"/>
                <a:gd name="T92" fmla="*/ 200 w 5984"/>
                <a:gd name="T93" fmla="*/ 467 h 2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84" h="2400">
                  <a:moveTo>
                    <a:pt x="0" y="467"/>
                  </a:moveTo>
                  <a:lnTo>
                    <a:pt x="3" y="425"/>
                  </a:lnTo>
                  <a:lnTo>
                    <a:pt x="9" y="379"/>
                  </a:lnTo>
                  <a:lnTo>
                    <a:pt x="20" y="334"/>
                  </a:lnTo>
                  <a:lnTo>
                    <a:pt x="36" y="290"/>
                  </a:lnTo>
                  <a:lnTo>
                    <a:pt x="55" y="249"/>
                  </a:lnTo>
                  <a:lnTo>
                    <a:pt x="77" y="211"/>
                  </a:lnTo>
                  <a:cubicBezTo>
                    <a:pt x="80" y="207"/>
                    <a:pt x="83" y="203"/>
                    <a:pt x="86" y="199"/>
                  </a:cubicBezTo>
                  <a:lnTo>
                    <a:pt x="131" y="144"/>
                  </a:lnTo>
                  <a:cubicBezTo>
                    <a:pt x="135" y="139"/>
                    <a:pt x="139" y="135"/>
                    <a:pt x="144" y="131"/>
                  </a:cubicBezTo>
                  <a:lnTo>
                    <a:pt x="199" y="86"/>
                  </a:lnTo>
                  <a:cubicBezTo>
                    <a:pt x="203" y="83"/>
                    <a:pt x="207" y="80"/>
                    <a:pt x="211" y="77"/>
                  </a:cubicBezTo>
                  <a:lnTo>
                    <a:pt x="241" y="59"/>
                  </a:lnTo>
                  <a:lnTo>
                    <a:pt x="281" y="39"/>
                  </a:lnTo>
                  <a:lnTo>
                    <a:pt x="324" y="23"/>
                  </a:lnTo>
                  <a:lnTo>
                    <a:pt x="369" y="11"/>
                  </a:lnTo>
                  <a:lnTo>
                    <a:pt x="415" y="4"/>
                  </a:lnTo>
                  <a:lnTo>
                    <a:pt x="462" y="1"/>
                  </a:lnTo>
                  <a:lnTo>
                    <a:pt x="5517" y="0"/>
                  </a:lnTo>
                  <a:lnTo>
                    <a:pt x="5560" y="3"/>
                  </a:lnTo>
                  <a:lnTo>
                    <a:pt x="5606" y="9"/>
                  </a:lnTo>
                  <a:lnTo>
                    <a:pt x="5651" y="20"/>
                  </a:lnTo>
                  <a:lnTo>
                    <a:pt x="5695" y="36"/>
                  </a:lnTo>
                  <a:lnTo>
                    <a:pt x="5736" y="55"/>
                  </a:lnTo>
                  <a:lnTo>
                    <a:pt x="5773" y="77"/>
                  </a:lnTo>
                  <a:cubicBezTo>
                    <a:pt x="5778" y="80"/>
                    <a:pt x="5782" y="83"/>
                    <a:pt x="5786" y="86"/>
                  </a:cubicBezTo>
                  <a:lnTo>
                    <a:pt x="5840" y="131"/>
                  </a:lnTo>
                  <a:cubicBezTo>
                    <a:pt x="5845" y="135"/>
                    <a:pt x="5850" y="140"/>
                    <a:pt x="5854" y="144"/>
                  </a:cubicBezTo>
                  <a:lnTo>
                    <a:pt x="5899" y="199"/>
                  </a:lnTo>
                  <a:lnTo>
                    <a:pt x="5925" y="240"/>
                  </a:lnTo>
                  <a:lnTo>
                    <a:pt x="5946" y="282"/>
                  </a:lnTo>
                  <a:lnTo>
                    <a:pt x="5961" y="324"/>
                  </a:lnTo>
                  <a:lnTo>
                    <a:pt x="5973" y="369"/>
                  </a:lnTo>
                  <a:lnTo>
                    <a:pt x="5981" y="415"/>
                  </a:lnTo>
                  <a:lnTo>
                    <a:pt x="5984" y="462"/>
                  </a:lnTo>
                  <a:lnTo>
                    <a:pt x="5984" y="1934"/>
                  </a:lnTo>
                  <a:lnTo>
                    <a:pt x="5982" y="1977"/>
                  </a:lnTo>
                  <a:lnTo>
                    <a:pt x="5975" y="2023"/>
                  </a:lnTo>
                  <a:lnTo>
                    <a:pt x="5964" y="2068"/>
                  </a:lnTo>
                  <a:lnTo>
                    <a:pt x="5949" y="2111"/>
                  </a:lnTo>
                  <a:lnTo>
                    <a:pt x="5931" y="2151"/>
                  </a:lnTo>
                  <a:lnTo>
                    <a:pt x="5907" y="2191"/>
                  </a:lnTo>
                  <a:cubicBezTo>
                    <a:pt x="5904" y="2195"/>
                    <a:pt x="5901" y="2199"/>
                    <a:pt x="5898" y="2203"/>
                  </a:cubicBezTo>
                  <a:lnTo>
                    <a:pt x="5853" y="2257"/>
                  </a:lnTo>
                  <a:cubicBezTo>
                    <a:pt x="5849" y="2262"/>
                    <a:pt x="5845" y="2266"/>
                    <a:pt x="5840" y="2270"/>
                  </a:cubicBezTo>
                  <a:lnTo>
                    <a:pt x="5786" y="2315"/>
                  </a:lnTo>
                  <a:cubicBezTo>
                    <a:pt x="5783" y="2318"/>
                    <a:pt x="5779" y="2321"/>
                    <a:pt x="5774" y="2323"/>
                  </a:cubicBezTo>
                  <a:lnTo>
                    <a:pt x="5744" y="2342"/>
                  </a:lnTo>
                  <a:lnTo>
                    <a:pt x="5702" y="2362"/>
                  </a:lnTo>
                  <a:lnTo>
                    <a:pt x="5661" y="2378"/>
                  </a:lnTo>
                  <a:lnTo>
                    <a:pt x="5616" y="2390"/>
                  </a:lnTo>
                  <a:lnTo>
                    <a:pt x="5570" y="2397"/>
                  </a:lnTo>
                  <a:lnTo>
                    <a:pt x="5523" y="2400"/>
                  </a:lnTo>
                  <a:lnTo>
                    <a:pt x="467" y="2400"/>
                  </a:lnTo>
                  <a:lnTo>
                    <a:pt x="425" y="2398"/>
                  </a:lnTo>
                  <a:lnTo>
                    <a:pt x="379" y="2392"/>
                  </a:lnTo>
                  <a:lnTo>
                    <a:pt x="334" y="2381"/>
                  </a:lnTo>
                  <a:lnTo>
                    <a:pt x="290" y="2365"/>
                  </a:lnTo>
                  <a:lnTo>
                    <a:pt x="250" y="2347"/>
                  </a:lnTo>
                  <a:lnTo>
                    <a:pt x="210" y="2323"/>
                  </a:lnTo>
                  <a:lnTo>
                    <a:pt x="144" y="2270"/>
                  </a:lnTo>
                  <a:cubicBezTo>
                    <a:pt x="140" y="2266"/>
                    <a:pt x="135" y="2262"/>
                    <a:pt x="131" y="2257"/>
                  </a:cubicBezTo>
                  <a:lnTo>
                    <a:pt x="86" y="2203"/>
                  </a:lnTo>
                  <a:cubicBezTo>
                    <a:pt x="83" y="2199"/>
                    <a:pt x="80" y="2194"/>
                    <a:pt x="77" y="2190"/>
                  </a:cubicBezTo>
                  <a:lnTo>
                    <a:pt x="59" y="2159"/>
                  </a:lnTo>
                  <a:lnTo>
                    <a:pt x="39" y="2120"/>
                  </a:lnTo>
                  <a:lnTo>
                    <a:pt x="23" y="2078"/>
                  </a:lnTo>
                  <a:lnTo>
                    <a:pt x="11" y="2033"/>
                  </a:lnTo>
                  <a:lnTo>
                    <a:pt x="4" y="1986"/>
                  </a:lnTo>
                  <a:lnTo>
                    <a:pt x="1" y="1939"/>
                  </a:lnTo>
                  <a:lnTo>
                    <a:pt x="0" y="467"/>
                  </a:lnTo>
                  <a:close/>
                  <a:moveTo>
                    <a:pt x="200" y="1929"/>
                  </a:moveTo>
                  <a:lnTo>
                    <a:pt x="201" y="1957"/>
                  </a:lnTo>
                  <a:lnTo>
                    <a:pt x="205" y="1983"/>
                  </a:lnTo>
                  <a:lnTo>
                    <a:pt x="211" y="2008"/>
                  </a:lnTo>
                  <a:lnTo>
                    <a:pt x="219" y="2033"/>
                  </a:lnTo>
                  <a:lnTo>
                    <a:pt x="231" y="2058"/>
                  </a:lnTo>
                  <a:lnTo>
                    <a:pt x="249" y="2088"/>
                  </a:lnTo>
                  <a:lnTo>
                    <a:pt x="240" y="2075"/>
                  </a:lnTo>
                  <a:lnTo>
                    <a:pt x="285" y="2129"/>
                  </a:lnTo>
                  <a:lnTo>
                    <a:pt x="272" y="2116"/>
                  </a:lnTo>
                  <a:lnTo>
                    <a:pt x="315" y="2153"/>
                  </a:lnTo>
                  <a:lnTo>
                    <a:pt x="335" y="2166"/>
                  </a:lnTo>
                  <a:lnTo>
                    <a:pt x="359" y="2178"/>
                  </a:lnTo>
                  <a:lnTo>
                    <a:pt x="383" y="2187"/>
                  </a:lnTo>
                  <a:lnTo>
                    <a:pt x="408" y="2194"/>
                  </a:lnTo>
                  <a:lnTo>
                    <a:pt x="435" y="2199"/>
                  </a:lnTo>
                  <a:lnTo>
                    <a:pt x="467" y="2200"/>
                  </a:lnTo>
                  <a:lnTo>
                    <a:pt x="5512" y="2201"/>
                  </a:lnTo>
                  <a:lnTo>
                    <a:pt x="5540" y="2200"/>
                  </a:lnTo>
                  <a:lnTo>
                    <a:pt x="5567" y="2196"/>
                  </a:lnTo>
                  <a:lnTo>
                    <a:pt x="5592" y="2190"/>
                  </a:lnTo>
                  <a:lnTo>
                    <a:pt x="5618" y="2181"/>
                  </a:lnTo>
                  <a:lnTo>
                    <a:pt x="5640" y="2171"/>
                  </a:lnTo>
                  <a:lnTo>
                    <a:pt x="5671" y="2152"/>
                  </a:lnTo>
                  <a:lnTo>
                    <a:pt x="5658" y="2161"/>
                  </a:lnTo>
                  <a:lnTo>
                    <a:pt x="5712" y="2116"/>
                  </a:lnTo>
                  <a:lnTo>
                    <a:pt x="5700" y="2129"/>
                  </a:lnTo>
                  <a:lnTo>
                    <a:pt x="5745" y="2075"/>
                  </a:lnTo>
                  <a:lnTo>
                    <a:pt x="5736" y="2087"/>
                  </a:lnTo>
                  <a:lnTo>
                    <a:pt x="5749" y="2066"/>
                  </a:lnTo>
                  <a:lnTo>
                    <a:pt x="5761" y="2042"/>
                  </a:lnTo>
                  <a:lnTo>
                    <a:pt x="5771" y="2018"/>
                  </a:lnTo>
                  <a:lnTo>
                    <a:pt x="5778" y="1993"/>
                  </a:lnTo>
                  <a:lnTo>
                    <a:pt x="5782" y="1966"/>
                  </a:lnTo>
                  <a:lnTo>
                    <a:pt x="5784" y="1934"/>
                  </a:lnTo>
                  <a:lnTo>
                    <a:pt x="5784" y="473"/>
                  </a:lnTo>
                  <a:lnTo>
                    <a:pt x="5783" y="445"/>
                  </a:lnTo>
                  <a:lnTo>
                    <a:pt x="5780" y="418"/>
                  </a:lnTo>
                  <a:lnTo>
                    <a:pt x="5774" y="393"/>
                  </a:lnTo>
                  <a:lnTo>
                    <a:pt x="5764" y="367"/>
                  </a:lnTo>
                  <a:lnTo>
                    <a:pt x="5755" y="345"/>
                  </a:lnTo>
                  <a:lnTo>
                    <a:pt x="5744" y="326"/>
                  </a:lnTo>
                  <a:lnTo>
                    <a:pt x="5699" y="272"/>
                  </a:lnTo>
                  <a:lnTo>
                    <a:pt x="5712" y="285"/>
                  </a:lnTo>
                  <a:lnTo>
                    <a:pt x="5658" y="240"/>
                  </a:lnTo>
                  <a:lnTo>
                    <a:pt x="5672" y="249"/>
                  </a:lnTo>
                  <a:lnTo>
                    <a:pt x="5648" y="235"/>
                  </a:lnTo>
                  <a:lnTo>
                    <a:pt x="5625" y="223"/>
                  </a:lnTo>
                  <a:lnTo>
                    <a:pt x="5602" y="214"/>
                  </a:lnTo>
                  <a:lnTo>
                    <a:pt x="5577" y="207"/>
                  </a:lnTo>
                  <a:lnTo>
                    <a:pt x="5550" y="202"/>
                  </a:lnTo>
                  <a:lnTo>
                    <a:pt x="5517" y="200"/>
                  </a:lnTo>
                  <a:lnTo>
                    <a:pt x="473" y="200"/>
                  </a:lnTo>
                  <a:lnTo>
                    <a:pt x="445" y="201"/>
                  </a:lnTo>
                  <a:lnTo>
                    <a:pt x="418" y="205"/>
                  </a:lnTo>
                  <a:lnTo>
                    <a:pt x="393" y="211"/>
                  </a:lnTo>
                  <a:lnTo>
                    <a:pt x="368" y="219"/>
                  </a:lnTo>
                  <a:lnTo>
                    <a:pt x="344" y="231"/>
                  </a:lnTo>
                  <a:lnTo>
                    <a:pt x="314" y="249"/>
                  </a:lnTo>
                  <a:lnTo>
                    <a:pt x="326" y="240"/>
                  </a:lnTo>
                  <a:lnTo>
                    <a:pt x="272" y="285"/>
                  </a:lnTo>
                  <a:lnTo>
                    <a:pt x="285" y="272"/>
                  </a:lnTo>
                  <a:lnTo>
                    <a:pt x="240" y="326"/>
                  </a:lnTo>
                  <a:lnTo>
                    <a:pt x="249" y="314"/>
                  </a:lnTo>
                  <a:lnTo>
                    <a:pt x="235" y="336"/>
                  </a:lnTo>
                  <a:lnTo>
                    <a:pt x="223" y="359"/>
                  </a:lnTo>
                  <a:lnTo>
                    <a:pt x="214" y="383"/>
                  </a:lnTo>
                  <a:lnTo>
                    <a:pt x="207" y="408"/>
                  </a:lnTo>
                  <a:lnTo>
                    <a:pt x="202" y="435"/>
                  </a:lnTo>
                  <a:lnTo>
                    <a:pt x="200" y="467"/>
                  </a:lnTo>
                  <a:lnTo>
                    <a:pt x="200" y="1929"/>
                  </a:lnTo>
                  <a:close/>
                </a:path>
              </a:pathLst>
            </a:custGeom>
            <a:solidFill>
              <a:srgbClr val="F2F2F2"/>
            </a:solidFill>
            <a:ln w="0" cap="flat">
              <a:solidFill>
                <a:srgbClr val="F2F2F2"/>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12" name="Rectangle 11"/>
            <p:cNvSpPr>
              <a:spLocks noChangeArrowheads="1"/>
            </p:cNvSpPr>
            <p:nvPr/>
          </p:nvSpPr>
          <p:spPr bwMode="auto">
            <a:xfrm>
              <a:off x="2169" y="871"/>
              <a:ext cx="423"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Compliance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12"/>
            <p:cNvSpPr>
              <a:spLocks noChangeArrowheads="1"/>
            </p:cNvSpPr>
            <p:nvPr/>
          </p:nvSpPr>
          <p:spPr bwMode="auto">
            <a:xfrm>
              <a:off x="2521" y="871"/>
              <a:ext cx="60"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4" name="Picture 1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554" y="2129"/>
              <a:ext cx="548" cy="2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1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554" y="2129"/>
              <a:ext cx="548" cy="2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Freeform 15"/>
            <p:cNvSpPr>
              <a:spLocks/>
            </p:cNvSpPr>
            <p:nvPr/>
          </p:nvSpPr>
          <p:spPr bwMode="auto">
            <a:xfrm>
              <a:off x="3558" y="2126"/>
              <a:ext cx="527" cy="211"/>
            </a:xfrm>
            <a:custGeom>
              <a:avLst/>
              <a:gdLst>
                <a:gd name="T0" fmla="*/ 0 w 2617"/>
                <a:gd name="T1" fmla="*/ 175 h 1050"/>
                <a:gd name="T2" fmla="*/ 175 w 2617"/>
                <a:gd name="T3" fmla="*/ 0 h 1050"/>
                <a:gd name="T4" fmla="*/ 2442 w 2617"/>
                <a:gd name="T5" fmla="*/ 0 h 1050"/>
                <a:gd name="T6" fmla="*/ 2617 w 2617"/>
                <a:gd name="T7" fmla="*/ 175 h 1050"/>
                <a:gd name="T8" fmla="*/ 2617 w 2617"/>
                <a:gd name="T9" fmla="*/ 875 h 1050"/>
                <a:gd name="T10" fmla="*/ 2442 w 2617"/>
                <a:gd name="T11" fmla="*/ 1050 h 1050"/>
                <a:gd name="T12" fmla="*/ 175 w 2617"/>
                <a:gd name="T13" fmla="*/ 1050 h 1050"/>
                <a:gd name="T14" fmla="*/ 0 w 2617"/>
                <a:gd name="T15" fmla="*/ 875 h 1050"/>
                <a:gd name="T16" fmla="*/ 0 w 2617"/>
                <a:gd name="T17" fmla="*/ 175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17" h="1050">
                  <a:moveTo>
                    <a:pt x="0" y="175"/>
                  </a:moveTo>
                  <a:cubicBezTo>
                    <a:pt x="0" y="79"/>
                    <a:pt x="79" y="0"/>
                    <a:pt x="175" y="0"/>
                  </a:cubicBezTo>
                  <a:lnTo>
                    <a:pt x="2442" y="0"/>
                  </a:lnTo>
                  <a:cubicBezTo>
                    <a:pt x="2539" y="0"/>
                    <a:pt x="2617" y="79"/>
                    <a:pt x="2617" y="175"/>
                  </a:cubicBezTo>
                  <a:lnTo>
                    <a:pt x="2617" y="875"/>
                  </a:lnTo>
                  <a:cubicBezTo>
                    <a:pt x="2617" y="972"/>
                    <a:pt x="2539" y="1050"/>
                    <a:pt x="2442" y="1050"/>
                  </a:cubicBezTo>
                  <a:lnTo>
                    <a:pt x="175" y="1050"/>
                  </a:lnTo>
                  <a:cubicBezTo>
                    <a:pt x="79" y="1050"/>
                    <a:pt x="0" y="972"/>
                    <a:pt x="0" y="875"/>
                  </a:cubicBezTo>
                  <a:lnTo>
                    <a:pt x="0" y="175"/>
                  </a:lnTo>
                  <a:close/>
                </a:path>
              </a:pathLst>
            </a:custGeom>
            <a:solidFill>
              <a:srgbClr val="8EB4E3"/>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17" name="Freeform 16"/>
            <p:cNvSpPr>
              <a:spLocks noEditPoints="1"/>
            </p:cNvSpPr>
            <p:nvPr/>
          </p:nvSpPr>
          <p:spPr bwMode="auto">
            <a:xfrm>
              <a:off x="3548" y="2116"/>
              <a:ext cx="547" cy="231"/>
            </a:xfrm>
            <a:custGeom>
              <a:avLst/>
              <a:gdLst>
                <a:gd name="T0" fmla="*/ 4 w 2717"/>
                <a:gd name="T1" fmla="*/ 183 h 1150"/>
                <a:gd name="T2" fmla="*/ 20 w 2717"/>
                <a:gd name="T3" fmla="*/ 133 h 1150"/>
                <a:gd name="T4" fmla="*/ 63 w 2717"/>
                <a:gd name="T5" fmla="*/ 70 h 1150"/>
                <a:gd name="T6" fmla="*/ 104 w 2717"/>
                <a:gd name="T7" fmla="*/ 37 h 1150"/>
                <a:gd name="T8" fmla="*/ 157 w 2717"/>
                <a:gd name="T9" fmla="*/ 11 h 1150"/>
                <a:gd name="T10" fmla="*/ 223 w 2717"/>
                <a:gd name="T11" fmla="*/ 1 h 1150"/>
                <a:gd name="T12" fmla="*/ 2535 w 2717"/>
                <a:gd name="T13" fmla="*/ 4 h 1150"/>
                <a:gd name="T14" fmla="*/ 2584 w 2717"/>
                <a:gd name="T15" fmla="*/ 20 h 1150"/>
                <a:gd name="T16" fmla="*/ 2648 w 2717"/>
                <a:gd name="T17" fmla="*/ 63 h 1150"/>
                <a:gd name="T18" fmla="*/ 2682 w 2717"/>
                <a:gd name="T19" fmla="*/ 104 h 1150"/>
                <a:gd name="T20" fmla="*/ 2712 w 2717"/>
                <a:gd name="T21" fmla="*/ 178 h 1150"/>
                <a:gd name="T22" fmla="*/ 2717 w 2717"/>
                <a:gd name="T23" fmla="*/ 925 h 1150"/>
                <a:gd name="T24" fmla="*/ 2708 w 2717"/>
                <a:gd name="T25" fmla="*/ 990 h 1150"/>
                <a:gd name="T26" fmla="*/ 2676 w 2717"/>
                <a:gd name="T27" fmla="*/ 1056 h 1150"/>
                <a:gd name="T28" fmla="*/ 2622 w 2717"/>
                <a:gd name="T29" fmla="*/ 1109 h 1150"/>
                <a:gd name="T30" fmla="*/ 2562 w 2717"/>
                <a:gd name="T31" fmla="*/ 1140 h 1150"/>
                <a:gd name="T32" fmla="*/ 2495 w 2717"/>
                <a:gd name="T33" fmla="*/ 1150 h 1150"/>
                <a:gd name="T34" fmla="*/ 183 w 2717"/>
                <a:gd name="T35" fmla="*/ 1146 h 1150"/>
                <a:gd name="T36" fmla="*/ 104 w 2717"/>
                <a:gd name="T37" fmla="*/ 1115 h 1150"/>
                <a:gd name="T38" fmla="*/ 63 w 2717"/>
                <a:gd name="T39" fmla="*/ 1081 h 1150"/>
                <a:gd name="T40" fmla="*/ 20 w 2717"/>
                <a:gd name="T41" fmla="*/ 1018 h 1150"/>
                <a:gd name="T42" fmla="*/ 6 w 2717"/>
                <a:gd name="T43" fmla="*/ 974 h 1150"/>
                <a:gd name="T44" fmla="*/ 0 w 2717"/>
                <a:gd name="T45" fmla="*/ 225 h 1150"/>
                <a:gd name="T46" fmla="*/ 102 w 2717"/>
                <a:gd name="T47" fmla="*/ 948 h 1150"/>
                <a:gd name="T48" fmla="*/ 108 w 2717"/>
                <a:gd name="T49" fmla="*/ 970 h 1150"/>
                <a:gd name="T50" fmla="*/ 140 w 2717"/>
                <a:gd name="T51" fmla="*/ 1017 h 1150"/>
                <a:gd name="T52" fmla="*/ 151 w 2717"/>
                <a:gd name="T53" fmla="*/ 1027 h 1150"/>
                <a:gd name="T54" fmla="*/ 197 w 2717"/>
                <a:gd name="T55" fmla="*/ 1047 h 1150"/>
                <a:gd name="T56" fmla="*/ 2489 w 2717"/>
                <a:gd name="T57" fmla="*/ 1051 h 1150"/>
                <a:gd name="T58" fmla="*/ 2527 w 2717"/>
                <a:gd name="T59" fmla="*/ 1046 h 1150"/>
                <a:gd name="T60" fmla="*/ 2558 w 2717"/>
                <a:gd name="T61" fmla="*/ 1032 h 1150"/>
                <a:gd name="T62" fmla="*/ 2599 w 2717"/>
                <a:gd name="T63" fmla="*/ 991 h 1150"/>
                <a:gd name="T64" fmla="*/ 2611 w 2717"/>
                <a:gd name="T65" fmla="*/ 965 h 1150"/>
                <a:gd name="T66" fmla="*/ 2617 w 2717"/>
                <a:gd name="T67" fmla="*/ 925 h 1150"/>
                <a:gd name="T68" fmla="*/ 2615 w 2717"/>
                <a:gd name="T69" fmla="*/ 203 h 1150"/>
                <a:gd name="T70" fmla="*/ 2593 w 2717"/>
                <a:gd name="T71" fmla="*/ 151 h 1150"/>
                <a:gd name="T72" fmla="*/ 2584 w 2717"/>
                <a:gd name="T73" fmla="*/ 140 h 1150"/>
                <a:gd name="T74" fmla="*/ 2536 w 2717"/>
                <a:gd name="T75" fmla="*/ 108 h 1150"/>
                <a:gd name="T76" fmla="*/ 2520 w 2717"/>
                <a:gd name="T77" fmla="*/ 103 h 1150"/>
                <a:gd name="T78" fmla="*/ 228 w 2717"/>
                <a:gd name="T79" fmla="*/ 100 h 1150"/>
                <a:gd name="T80" fmla="*/ 190 w 2717"/>
                <a:gd name="T81" fmla="*/ 106 h 1150"/>
                <a:gd name="T82" fmla="*/ 152 w 2717"/>
                <a:gd name="T83" fmla="*/ 124 h 1150"/>
                <a:gd name="T84" fmla="*/ 140 w 2717"/>
                <a:gd name="T85" fmla="*/ 133 h 1150"/>
                <a:gd name="T86" fmla="*/ 108 w 2717"/>
                <a:gd name="T87" fmla="*/ 181 h 1150"/>
                <a:gd name="T88" fmla="*/ 103 w 2717"/>
                <a:gd name="T89" fmla="*/ 197 h 1150"/>
                <a:gd name="T90" fmla="*/ 100 w 2717"/>
                <a:gd name="T91" fmla="*/ 923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17" h="1150">
                  <a:moveTo>
                    <a:pt x="0" y="225"/>
                  </a:moveTo>
                  <a:lnTo>
                    <a:pt x="2" y="205"/>
                  </a:lnTo>
                  <a:lnTo>
                    <a:pt x="4" y="183"/>
                  </a:lnTo>
                  <a:lnTo>
                    <a:pt x="10" y="160"/>
                  </a:lnTo>
                  <a:lnTo>
                    <a:pt x="17" y="141"/>
                  </a:lnTo>
                  <a:cubicBezTo>
                    <a:pt x="18" y="138"/>
                    <a:pt x="19" y="136"/>
                    <a:pt x="20" y="133"/>
                  </a:cubicBezTo>
                  <a:lnTo>
                    <a:pt x="37" y="104"/>
                  </a:lnTo>
                  <a:cubicBezTo>
                    <a:pt x="38" y="101"/>
                    <a:pt x="40" y="98"/>
                    <a:pt x="42" y="96"/>
                  </a:cubicBezTo>
                  <a:lnTo>
                    <a:pt x="63" y="70"/>
                  </a:lnTo>
                  <a:cubicBezTo>
                    <a:pt x="65" y="67"/>
                    <a:pt x="67" y="65"/>
                    <a:pt x="70" y="63"/>
                  </a:cubicBezTo>
                  <a:lnTo>
                    <a:pt x="96" y="42"/>
                  </a:lnTo>
                  <a:cubicBezTo>
                    <a:pt x="98" y="40"/>
                    <a:pt x="101" y="38"/>
                    <a:pt x="104" y="37"/>
                  </a:cubicBezTo>
                  <a:lnTo>
                    <a:pt x="133" y="20"/>
                  </a:lnTo>
                  <a:cubicBezTo>
                    <a:pt x="136" y="19"/>
                    <a:pt x="138" y="18"/>
                    <a:pt x="141" y="17"/>
                  </a:cubicBezTo>
                  <a:lnTo>
                    <a:pt x="157" y="11"/>
                  </a:lnTo>
                  <a:lnTo>
                    <a:pt x="177" y="6"/>
                  </a:lnTo>
                  <a:lnTo>
                    <a:pt x="201" y="2"/>
                  </a:lnTo>
                  <a:lnTo>
                    <a:pt x="223" y="1"/>
                  </a:lnTo>
                  <a:lnTo>
                    <a:pt x="2492" y="0"/>
                  </a:lnTo>
                  <a:lnTo>
                    <a:pt x="2513" y="2"/>
                  </a:lnTo>
                  <a:lnTo>
                    <a:pt x="2535" y="4"/>
                  </a:lnTo>
                  <a:lnTo>
                    <a:pt x="2557" y="10"/>
                  </a:lnTo>
                  <a:lnTo>
                    <a:pt x="2577" y="17"/>
                  </a:lnTo>
                  <a:cubicBezTo>
                    <a:pt x="2580" y="18"/>
                    <a:pt x="2582" y="19"/>
                    <a:pt x="2584" y="20"/>
                  </a:cubicBezTo>
                  <a:lnTo>
                    <a:pt x="2614" y="37"/>
                  </a:lnTo>
                  <a:cubicBezTo>
                    <a:pt x="2617" y="38"/>
                    <a:pt x="2620" y="40"/>
                    <a:pt x="2622" y="42"/>
                  </a:cubicBezTo>
                  <a:lnTo>
                    <a:pt x="2648" y="63"/>
                  </a:lnTo>
                  <a:cubicBezTo>
                    <a:pt x="2650" y="65"/>
                    <a:pt x="2652" y="67"/>
                    <a:pt x="2654" y="70"/>
                  </a:cubicBezTo>
                  <a:lnTo>
                    <a:pt x="2676" y="96"/>
                  </a:lnTo>
                  <a:cubicBezTo>
                    <a:pt x="2678" y="98"/>
                    <a:pt x="2680" y="101"/>
                    <a:pt x="2682" y="104"/>
                  </a:cubicBezTo>
                  <a:lnTo>
                    <a:pt x="2698" y="134"/>
                  </a:lnTo>
                  <a:lnTo>
                    <a:pt x="2706" y="156"/>
                  </a:lnTo>
                  <a:lnTo>
                    <a:pt x="2712" y="178"/>
                  </a:lnTo>
                  <a:lnTo>
                    <a:pt x="2716" y="201"/>
                  </a:lnTo>
                  <a:lnTo>
                    <a:pt x="2717" y="223"/>
                  </a:lnTo>
                  <a:lnTo>
                    <a:pt x="2717" y="925"/>
                  </a:lnTo>
                  <a:lnTo>
                    <a:pt x="2716" y="946"/>
                  </a:lnTo>
                  <a:lnTo>
                    <a:pt x="2713" y="968"/>
                  </a:lnTo>
                  <a:lnTo>
                    <a:pt x="2708" y="990"/>
                  </a:lnTo>
                  <a:lnTo>
                    <a:pt x="2700" y="1011"/>
                  </a:lnTo>
                  <a:lnTo>
                    <a:pt x="2682" y="1047"/>
                  </a:lnTo>
                  <a:cubicBezTo>
                    <a:pt x="2680" y="1050"/>
                    <a:pt x="2678" y="1053"/>
                    <a:pt x="2676" y="1056"/>
                  </a:cubicBezTo>
                  <a:lnTo>
                    <a:pt x="2654" y="1081"/>
                  </a:lnTo>
                  <a:cubicBezTo>
                    <a:pt x="2652" y="1084"/>
                    <a:pt x="2650" y="1086"/>
                    <a:pt x="2648" y="1088"/>
                  </a:cubicBezTo>
                  <a:lnTo>
                    <a:pt x="2622" y="1109"/>
                  </a:lnTo>
                  <a:cubicBezTo>
                    <a:pt x="2620" y="1111"/>
                    <a:pt x="2617" y="1113"/>
                    <a:pt x="2614" y="1115"/>
                  </a:cubicBezTo>
                  <a:lnTo>
                    <a:pt x="2584" y="1131"/>
                  </a:lnTo>
                  <a:lnTo>
                    <a:pt x="2562" y="1140"/>
                  </a:lnTo>
                  <a:lnTo>
                    <a:pt x="2540" y="1145"/>
                  </a:lnTo>
                  <a:lnTo>
                    <a:pt x="2517" y="1149"/>
                  </a:lnTo>
                  <a:lnTo>
                    <a:pt x="2495" y="1150"/>
                  </a:lnTo>
                  <a:lnTo>
                    <a:pt x="225" y="1150"/>
                  </a:lnTo>
                  <a:lnTo>
                    <a:pt x="205" y="1149"/>
                  </a:lnTo>
                  <a:lnTo>
                    <a:pt x="183" y="1146"/>
                  </a:lnTo>
                  <a:lnTo>
                    <a:pt x="161" y="1141"/>
                  </a:lnTo>
                  <a:lnTo>
                    <a:pt x="140" y="1134"/>
                  </a:lnTo>
                  <a:lnTo>
                    <a:pt x="104" y="1115"/>
                  </a:lnTo>
                  <a:cubicBezTo>
                    <a:pt x="101" y="1113"/>
                    <a:pt x="98" y="1111"/>
                    <a:pt x="96" y="1109"/>
                  </a:cubicBezTo>
                  <a:lnTo>
                    <a:pt x="70" y="1088"/>
                  </a:lnTo>
                  <a:cubicBezTo>
                    <a:pt x="67" y="1086"/>
                    <a:pt x="65" y="1083"/>
                    <a:pt x="63" y="1081"/>
                  </a:cubicBezTo>
                  <a:lnTo>
                    <a:pt x="42" y="1055"/>
                  </a:lnTo>
                  <a:cubicBezTo>
                    <a:pt x="40" y="1053"/>
                    <a:pt x="38" y="1050"/>
                    <a:pt x="37" y="1047"/>
                  </a:cubicBezTo>
                  <a:lnTo>
                    <a:pt x="20" y="1018"/>
                  </a:lnTo>
                  <a:cubicBezTo>
                    <a:pt x="19" y="1015"/>
                    <a:pt x="18" y="1013"/>
                    <a:pt x="17" y="1010"/>
                  </a:cubicBezTo>
                  <a:lnTo>
                    <a:pt x="11" y="994"/>
                  </a:lnTo>
                  <a:lnTo>
                    <a:pt x="6" y="974"/>
                  </a:lnTo>
                  <a:lnTo>
                    <a:pt x="2" y="951"/>
                  </a:lnTo>
                  <a:lnTo>
                    <a:pt x="1" y="928"/>
                  </a:lnTo>
                  <a:lnTo>
                    <a:pt x="0" y="225"/>
                  </a:lnTo>
                  <a:close/>
                  <a:moveTo>
                    <a:pt x="100" y="923"/>
                  </a:moveTo>
                  <a:lnTo>
                    <a:pt x="101" y="936"/>
                  </a:lnTo>
                  <a:lnTo>
                    <a:pt x="102" y="948"/>
                  </a:lnTo>
                  <a:lnTo>
                    <a:pt x="106" y="961"/>
                  </a:lnTo>
                  <a:lnTo>
                    <a:pt x="111" y="977"/>
                  </a:lnTo>
                  <a:lnTo>
                    <a:pt x="108" y="970"/>
                  </a:lnTo>
                  <a:lnTo>
                    <a:pt x="124" y="999"/>
                  </a:lnTo>
                  <a:lnTo>
                    <a:pt x="119" y="992"/>
                  </a:lnTo>
                  <a:lnTo>
                    <a:pt x="140" y="1017"/>
                  </a:lnTo>
                  <a:lnTo>
                    <a:pt x="134" y="1011"/>
                  </a:lnTo>
                  <a:lnTo>
                    <a:pt x="160" y="1032"/>
                  </a:lnTo>
                  <a:lnTo>
                    <a:pt x="151" y="1027"/>
                  </a:lnTo>
                  <a:lnTo>
                    <a:pt x="175" y="1040"/>
                  </a:lnTo>
                  <a:lnTo>
                    <a:pt x="186" y="1044"/>
                  </a:lnTo>
                  <a:lnTo>
                    <a:pt x="197" y="1047"/>
                  </a:lnTo>
                  <a:lnTo>
                    <a:pt x="211" y="1050"/>
                  </a:lnTo>
                  <a:lnTo>
                    <a:pt x="225" y="1050"/>
                  </a:lnTo>
                  <a:lnTo>
                    <a:pt x="2489" y="1051"/>
                  </a:lnTo>
                  <a:lnTo>
                    <a:pt x="2503" y="1050"/>
                  </a:lnTo>
                  <a:lnTo>
                    <a:pt x="2515" y="1049"/>
                  </a:lnTo>
                  <a:lnTo>
                    <a:pt x="2527" y="1046"/>
                  </a:lnTo>
                  <a:lnTo>
                    <a:pt x="2537" y="1043"/>
                  </a:lnTo>
                  <a:lnTo>
                    <a:pt x="2567" y="1027"/>
                  </a:lnTo>
                  <a:lnTo>
                    <a:pt x="2558" y="1032"/>
                  </a:lnTo>
                  <a:lnTo>
                    <a:pt x="2584" y="1011"/>
                  </a:lnTo>
                  <a:lnTo>
                    <a:pt x="2578" y="1017"/>
                  </a:lnTo>
                  <a:lnTo>
                    <a:pt x="2599" y="991"/>
                  </a:lnTo>
                  <a:lnTo>
                    <a:pt x="2593" y="1000"/>
                  </a:lnTo>
                  <a:lnTo>
                    <a:pt x="2607" y="976"/>
                  </a:lnTo>
                  <a:lnTo>
                    <a:pt x="2611" y="965"/>
                  </a:lnTo>
                  <a:lnTo>
                    <a:pt x="2614" y="954"/>
                  </a:lnTo>
                  <a:lnTo>
                    <a:pt x="2616" y="941"/>
                  </a:lnTo>
                  <a:lnTo>
                    <a:pt x="2617" y="925"/>
                  </a:lnTo>
                  <a:lnTo>
                    <a:pt x="2617" y="228"/>
                  </a:lnTo>
                  <a:lnTo>
                    <a:pt x="2617" y="215"/>
                  </a:lnTo>
                  <a:lnTo>
                    <a:pt x="2615" y="203"/>
                  </a:lnTo>
                  <a:lnTo>
                    <a:pt x="2613" y="191"/>
                  </a:lnTo>
                  <a:lnTo>
                    <a:pt x="2609" y="181"/>
                  </a:lnTo>
                  <a:lnTo>
                    <a:pt x="2593" y="151"/>
                  </a:lnTo>
                  <a:lnTo>
                    <a:pt x="2599" y="160"/>
                  </a:lnTo>
                  <a:lnTo>
                    <a:pt x="2577" y="134"/>
                  </a:lnTo>
                  <a:lnTo>
                    <a:pt x="2584" y="140"/>
                  </a:lnTo>
                  <a:lnTo>
                    <a:pt x="2558" y="119"/>
                  </a:lnTo>
                  <a:lnTo>
                    <a:pt x="2566" y="124"/>
                  </a:lnTo>
                  <a:lnTo>
                    <a:pt x="2536" y="108"/>
                  </a:lnTo>
                  <a:lnTo>
                    <a:pt x="2544" y="111"/>
                  </a:lnTo>
                  <a:lnTo>
                    <a:pt x="2531" y="107"/>
                  </a:lnTo>
                  <a:lnTo>
                    <a:pt x="2520" y="103"/>
                  </a:lnTo>
                  <a:lnTo>
                    <a:pt x="2507" y="101"/>
                  </a:lnTo>
                  <a:lnTo>
                    <a:pt x="2492" y="100"/>
                  </a:lnTo>
                  <a:lnTo>
                    <a:pt x="228" y="100"/>
                  </a:lnTo>
                  <a:lnTo>
                    <a:pt x="215" y="101"/>
                  </a:lnTo>
                  <a:lnTo>
                    <a:pt x="203" y="102"/>
                  </a:lnTo>
                  <a:lnTo>
                    <a:pt x="190" y="106"/>
                  </a:lnTo>
                  <a:lnTo>
                    <a:pt x="174" y="111"/>
                  </a:lnTo>
                  <a:lnTo>
                    <a:pt x="181" y="108"/>
                  </a:lnTo>
                  <a:lnTo>
                    <a:pt x="152" y="124"/>
                  </a:lnTo>
                  <a:lnTo>
                    <a:pt x="159" y="119"/>
                  </a:lnTo>
                  <a:lnTo>
                    <a:pt x="133" y="140"/>
                  </a:lnTo>
                  <a:lnTo>
                    <a:pt x="140" y="133"/>
                  </a:lnTo>
                  <a:lnTo>
                    <a:pt x="119" y="159"/>
                  </a:lnTo>
                  <a:lnTo>
                    <a:pt x="124" y="152"/>
                  </a:lnTo>
                  <a:lnTo>
                    <a:pt x="108" y="181"/>
                  </a:lnTo>
                  <a:lnTo>
                    <a:pt x="111" y="174"/>
                  </a:lnTo>
                  <a:lnTo>
                    <a:pt x="107" y="186"/>
                  </a:lnTo>
                  <a:lnTo>
                    <a:pt x="103" y="197"/>
                  </a:lnTo>
                  <a:lnTo>
                    <a:pt x="101" y="211"/>
                  </a:lnTo>
                  <a:lnTo>
                    <a:pt x="100" y="225"/>
                  </a:lnTo>
                  <a:lnTo>
                    <a:pt x="100" y="923"/>
                  </a:lnTo>
                  <a:close/>
                </a:path>
              </a:pathLst>
            </a:custGeom>
            <a:solidFill>
              <a:srgbClr val="F2F2F2"/>
            </a:solidFill>
            <a:ln w="0" cap="flat">
              <a:solidFill>
                <a:srgbClr val="F2F2F2"/>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18" name="Rectangle 17"/>
            <p:cNvSpPr>
              <a:spLocks noChangeArrowheads="1"/>
            </p:cNvSpPr>
            <p:nvPr/>
          </p:nvSpPr>
          <p:spPr bwMode="auto">
            <a:xfrm>
              <a:off x="3655" y="2169"/>
              <a:ext cx="402"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Operations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Rectangle 18"/>
            <p:cNvSpPr>
              <a:spLocks noChangeArrowheads="1"/>
            </p:cNvSpPr>
            <p:nvPr/>
          </p:nvSpPr>
          <p:spPr bwMode="auto">
            <a:xfrm>
              <a:off x="3988" y="2169"/>
              <a:ext cx="60"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0" name="Picture 19"/>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100" y="3673"/>
              <a:ext cx="570" cy="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1" name="Picture 20"/>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100" y="3673"/>
              <a:ext cx="570" cy="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 name="Freeform 21"/>
            <p:cNvSpPr>
              <a:spLocks/>
            </p:cNvSpPr>
            <p:nvPr/>
          </p:nvSpPr>
          <p:spPr bwMode="auto">
            <a:xfrm>
              <a:off x="2104" y="3670"/>
              <a:ext cx="548" cy="227"/>
            </a:xfrm>
            <a:custGeom>
              <a:avLst/>
              <a:gdLst>
                <a:gd name="T0" fmla="*/ 0 w 5450"/>
                <a:gd name="T1" fmla="*/ 375 h 2250"/>
                <a:gd name="T2" fmla="*/ 375 w 5450"/>
                <a:gd name="T3" fmla="*/ 0 h 2250"/>
                <a:gd name="T4" fmla="*/ 5075 w 5450"/>
                <a:gd name="T5" fmla="*/ 0 h 2250"/>
                <a:gd name="T6" fmla="*/ 5450 w 5450"/>
                <a:gd name="T7" fmla="*/ 375 h 2250"/>
                <a:gd name="T8" fmla="*/ 5450 w 5450"/>
                <a:gd name="T9" fmla="*/ 1875 h 2250"/>
                <a:gd name="T10" fmla="*/ 5075 w 5450"/>
                <a:gd name="T11" fmla="*/ 2250 h 2250"/>
                <a:gd name="T12" fmla="*/ 375 w 5450"/>
                <a:gd name="T13" fmla="*/ 2250 h 2250"/>
                <a:gd name="T14" fmla="*/ 0 w 5450"/>
                <a:gd name="T15" fmla="*/ 1875 h 2250"/>
                <a:gd name="T16" fmla="*/ 0 w 5450"/>
                <a:gd name="T17" fmla="*/ 375 h 2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50" h="2250">
                  <a:moveTo>
                    <a:pt x="0" y="375"/>
                  </a:moveTo>
                  <a:cubicBezTo>
                    <a:pt x="0" y="168"/>
                    <a:pt x="168" y="0"/>
                    <a:pt x="375" y="0"/>
                  </a:cubicBezTo>
                  <a:lnTo>
                    <a:pt x="5075" y="0"/>
                  </a:lnTo>
                  <a:cubicBezTo>
                    <a:pt x="5283" y="0"/>
                    <a:pt x="5450" y="168"/>
                    <a:pt x="5450" y="375"/>
                  </a:cubicBezTo>
                  <a:lnTo>
                    <a:pt x="5450" y="1875"/>
                  </a:lnTo>
                  <a:cubicBezTo>
                    <a:pt x="5450" y="2083"/>
                    <a:pt x="5283" y="2250"/>
                    <a:pt x="5075" y="2250"/>
                  </a:cubicBezTo>
                  <a:lnTo>
                    <a:pt x="375" y="2250"/>
                  </a:lnTo>
                  <a:cubicBezTo>
                    <a:pt x="168" y="2250"/>
                    <a:pt x="0" y="2083"/>
                    <a:pt x="0" y="1875"/>
                  </a:cubicBezTo>
                  <a:lnTo>
                    <a:pt x="0" y="375"/>
                  </a:lnTo>
                  <a:close/>
                </a:path>
              </a:pathLst>
            </a:custGeom>
            <a:solidFill>
              <a:srgbClr val="8EB4E3"/>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23" name="Freeform 22"/>
            <p:cNvSpPr>
              <a:spLocks noEditPoints="1"/>
            </p:cNvSpPr>
            <p:nvPr/>
          </p:nvSpPr>
          <p:spPr bwMode="auto">
            <a:xfrm>
              <a:off x="2093" y="3660"/>
              <a:ext cx="569" cy="247"/>
            </a:xfrm>
            <a:custGeom>
              <a:avLst/>
              <a:gdLst>
                <a:gd name="T0" fmla="*/ 9 w 5650"/>
                <a:gd name="T1" fmla="*/ 385 h 2450"/>
                <a:gd name="T2" fmla="*/ 56 w 5650"/>
                <a:gd name="T3" fmla="*/ 253 h 2450"/>
                <a:gd name="T4" fmla="*/ 133 w 5650"/>
                <a:gd name="T5" fmla="*/ 147 h 2450"/>
                <a:gd name="T6" fmla="*/ 215 w 5650"/>
                <a:gd name="T7" fmla="*/ 79 h 2450"/>
                <a:gd name="T8" fmla="*/ 330 w 5650"/>
                <a:gd name="T9" fmla="*/ 23 h 2450"/>
                <a:gd name="T10" fmla="*/ 470 w 5650"/>
                <a:gd name="T11" fmla="*/ 1 h 2450"/>
                <a:gd name="T12" fmla="*/ 5266 w 5650"/>
                <a:gd name="T13" fmla="*/ 9 h 2450"/>
                <a:gd name="T14" fmla="*/ 5398 w 5650"/>
                <a:gd name="T15" fmla="*/ 56 h 2450"/>
                <a:gd name="T16" fmla="*/ 5505 w 5650"/>
                <a:gd name="T17" fmla="*/ 133 h 2450"/>
                <a:gd name="T18" fmla="*/ 5591 w 5650"/>
                <a:gd name="T19" fmla="*/ 245 h 2450"/>
                <a:gd name="T20" fmla="*/ 5640 w 5650"/>
                <a:gd name="T21" fmla="*/ 374 h 2450"/>
                <a:gd name="T22" fmla="*/ 5650 w 5650"/>
                <a:gd name="T23" fmla="*/ 1975 h 2450"/>
                <a:gd name="T24" fmla="*/ 5630 w 5650"/>
                <a:gd name="T25" fmla="*/ 2112 h 2450"/>
                <a:gd name="T26" fmla="*/ 5572 w 5650"/>
                <a:gd name="T27" fmla="*/ 2238 h 2450"/>
                <a:gd name="T28" fmla="*/ 5449 w 5650"/>
                <a:gd name="T29" fmla="*/ 2364 h 2450"/>
                <a:gd name="T30" fmla="*/ 5321 w 5650"/>
                <a:gd name="T31" fmla="*/ 2427 h 2450"/>
                <a:gd name="T32" fmla="*/ 5181 w 5650"/>
                <a:gd name="T33" fmla="*/ 2450 h 2450"/>
                <a:gd name="T34" fmla="*/ 385 w 5650"/>
                <a:gd name="T35" fmla="*/ 2442 h 2450"/>
                <a:gd name="T36" fmla="*/ 254 w 5650"/>
                <a:gd name="T37" fmla="*/ 2396 h 2450"/>
                <a:gd name="T38" fmla="*/ 133 w 5650"/>
                <a:gd name="T39" fmla="*/ 2305 h 2450"/>
                <a:gd name="T40" fmla="*/ 60 w 5650"/>
                <a:gd name="T41" fmla="*/ 2206 h 2450"/>
                <a:gd name="T42" fmla="*/ 11 w 5650"/>
                <a:gd name="T43" fmla="*/ 2076 h 2450"/>
                <a:gd name="T44" fmla="*/ 0 w 5650"/>
                <a:gd name="T45" fmla="*/ 475 h 2450"/>
                <a:gd name="T46" fmla="*/ 205 w 5650"/>
                <a:gd name="T47" fmla="*/ 2025 h 2450"/>
                <a:gd name="T48" fmla="*/ 232 w 5650"/>
                <a:gd name="T49" fmla="*/ 2103 h 2450"/>
                <a:gd name="T50" fmla="*/ 287 w 5650"/>
                <a:gd name="T51" fmla="*/ 2177 h 2450"/>
                <a:gd name="T52" fmla="*/ 340 w 5650"/>
                <a:gd name="T53" fmla="*/ 2215 h 2450"/>
                <a:gd name="T54" fmla="*/ 415 w 5650"/>
                <a:gd name="T55" fmla="*/ 2244 h 2450"/>
                <a:gd name="T56" fmla="*/ 5170 w 5650"/>
                <a:gd name="T57" fmla="*/ 2251 h 2450"/>
                <a:gd name="T58" fmla="*/ 5253 w 5650"/>
                <a:gd name="T59" fmla="*/ 2239 h 2450"/>
                <a:gd name="T60" fmla="*/ 5322 w 5650"/>
                <a:gd name="T61" fmla="*/ 2209 h 2450"/>
                <a:gd name="T62" fmla="*/ 5401 w 5650"/>
                <a:gd name="T63" fmla="*/ 2133 h 2450"/>
                <a:gd name="T64" fmla="*/ 5437 w 5650"/>
                <a:gd name="T65" fmla="*/ 2061 h 2450"/>
                <a:gd name="T66" fmla="*/ 5450 w 5650"/>
                <a:gd name="T67" fmla="*/ 1975 h 2450"/>
                <a:gd name="T68" fmla="*/ 5446 w 5650"/>
                <a:gd name="T69" fmla="*/ 425 h 2450"/>
                <a:gd name="T70" fmla="*/ 5420 w 5650"/>
                <a:gd name="T71" fmla="*/ 349 h 2450"/>
                <a:gd name="T72" fmla="*/ 5377 w 5650"/>
                <a:gd name="T73" fmla="*/ 287 h 2450"/>
                <a:gd name="T74" fmla="*/ 5311 w 5650"/>
                <a:gd name="T75" fmla="*/ 236 h 2450"/>
                <a:gd name="T76" fmla="*/ 5236 w 5650"/>
                <a:gd name="T77" fmla="*/ 207 h 2450"/>
                <a:gd name="T78" fmla="*/ 481 w 5650"/>
                <a:gd name="T79" fmla="*/ 200 h 2450"/>
                <a:gd name="T80" fmla="*/ 398 w 5650"/>
                <a:gd name="T81" fmla="*/ 211 h 2450"/>
                <a:gd name="T82" fmla="*/ 317 w 5650"/>
                <a:gd name="T83" fmla="*/ 250 h 2450"/>
                <a:gd name="T84" fmla="*/ 287 w 5650"/>
                <a:gd name="T85" fmla="*/ 274 h 2450"/>
                <a:gd name="T86" fmla="*/ 236 w 5650"/>
                <a:gd name="T87" fmla="*/ 341 h 2450"/>
                <a:gd name="T88" fmla="*/ 207 w 5650"/>
                <a:gd name="T89" fmla="*/ 415 h 2450"/>
                <a:gd name="T90" fmla="*/ 200 w 5650"/>
                <a:gd name="T91" fmla="*/ 1970 h 2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50" h="2450">
                  <a:moveTo>
                    <a:pt x="0" y="475"/>
                  </a:moveTo>
                  <a:lnTo>
                    <a:pt x="3" y="432"/>
                  </a:lnTo>
                  <a:lnTo>
                    <a:pt x="9" y="385"/>
                  </a:lnTo>
                  <a:lnTo>
                    <a:pt x="21" y="338"/>
                  </a:lnTo>
                  <a:lnTo>
                    <a:pt x="36" y="295"/>
                  </a:lnTo>
                  <a:lnTo>
                    <a:pt x="56" y="253"/>
                  </a:lnTo>
                  <a:lnTo>
                    <a:pt x="79" y="215"/>
                  </a:lnTo>
                  <a:cubicBezTo>
                    <a:pt x="81" y="210"/>
                    <a:pt x="84" y="206"/>
                    <a:pt x="87" y="202"/>
                  </a:cubicBezTo>
                  <a:lnTo>
                    <a:pt x="133" y="147"/>
                  </a:lnTo>
                  <a:cubicBezTo>
                    <a:pt x="137" y="142"/>
                    <a:pt x="142" y="137"/>
                    <a:pt x="147" y="133"/>
                  </a:cubicBezTo>
                  <a:lnTo>
                    <a:pt x="202" y="87"/>
                  </a:lnTo>
                  <a:cubicBezTo>
                    <a:pt x="206" y="84"/>
                    <a:pt x="210" y="81"/>
                    <a:pt x="215" y="79"/>
                  </a:cubicBezTo>
                  <a:lnTo>
                    <a:pt x="246" y="60"/>
                  </a:lnTo>
                  <a:lnTo>
                    <a:pt x="285" y="40"/>
                  </a:lnTo>
                  <a:lnTo>
                    <a:pt x="330" y="23"/>
                  </a:lnTo>
                  <a:lnTo>
                    <a:pt x="374" y="11"/>
                  </a:lnTo>
                  <a:lnTo>
                    <a:pt x="422" y="4"/>
                  </a:lnTo>
                  <a:lnTo>
                    <a:pt x="470" y="1"/>
                  </a:lnTo>
                  <a:lnTo>
                    <a:pt x="5175" y="0"/>
                  </a:lnTo>
                  <a:lnTo>
                    <a:pt x="5219" y="3"/>
                  </a:lnTo>
                  <a:lnTo>
                    <a:pt x="5266" y="9"/>
                  </a:lnTo>
                  <a:lnTo>
                    <a:pt x="5312" y="21"/>
                  </a:lnTo>
                  <a:lnTo>
                    <a:pt x="5356" y="36"/>
                  </a:lnTo>
                  <a:lnTo>
                    <a:pt x="5398" y="56"/>
                  </a:lnTo>
                  <a:lnTo>
                    <a:pt x="5437" y="79"/>
                  </a:lnTo>
                  <a:cubicBezTo>
                    <a:pt x="5441" y="81"/>
                    <a:pt x="5445" y="84"/>
                    <a:pt x="5449" y="87"/>
                  </a:cubicBezTo>
                  <a:lnTo>
                    <a:pt x="5505" y="133"/>
                  </a:lnTo>
                  <a:cubicBezTo>
                    <a:pt x="5510" y="138"/>
                    <a:pt x="5514" y="142"/>
                    <a:pt x="5518" y="147"/>
                  </a:cubicBezTo>
                  <a:lnTo>
                    <a:pt x="5564" y="203"/>
                  </a:lnTo>
                  <a:lnTo>
                    <a:pt x="5591" y="245"/>
                  </a:lnTo>
                  <a:lnTo>
                    <a:pt x="5611" y="286"/>
                  </a:lnTo>
                  <a:lnTo>
                    <a:pt x="5627" y="330"/>
                  </a:lnTo>
                  <a:lnTo>
                    <a:pt x="5640" y="374"/>
                  </a:lnTo>
                  <a:lnTo>
                    <a:pt x="5647" y="422"/>
                  </a:lnTo>
                  <a:lnTo>
                    <a:pt x="5650" y="470"/>
                  </a:lnTo>
                  <a:lnTo>
                    <a:pt x="5650" y="1975"/>
                  </a:lnTo>
                  <a:lnTo>
                    <a:pt x="5648" y="2019"/>
                  </a:lnTo>
                  <a:lnTo>
                    <a:pt x="5642" y="2066"/>
                  </a:lnTo>
                  <a:lnTo>
                    <a:pt x="5630" y="2112"/>
                  </a:lnTo>
                  <a:lnTo>
                    <a:pt x="5615" y="2156"/>
                  </a:lnTo>
                  <a:lnTo>
                    <a:pt x="5596" y="2197"/>
                  </a:lnTo>
                  <a:lnTo>
                    <a:pt x="5572" y="2238"/>
                  </a:lnTo>
                  <a:lnTo>
                    <a:pt x="5518" y="2304"/>
                  </a:lnTo>
                  <a:cubicBezTo>
                    <a:pt x="5514" y="2309"/>
                    <a:pt x="5509" y="2314"/>
                    <a:pt x="5504" y="2318"/>
                  </a:cubicBezTo>
                  <a:lnTo>
                    <a:pt x="5449" y="2364"/>
                  </a:lnTo>
                  <a:lnTo>
                    <a:pt x="5407" y="2391"/>
                  </a:lnTo>
                  <a:lnTo>
                    <a:pt x="5364" y="2411"/>
                  </a:lnTo>
                  <a:lnTo>
                    <a:pt x="5321" y="2427"/>
                  </a:lnTo>
                  <a:lnTo>
                    <a:pt x="5276" y="2440"/>
                  </a:lnTo>
                  <a:lnTo>
                    <a:pt x="5229" y="2447"/>
                  </a:lnTo>
                  <a:lnTo>
                    <a:pt x="5181" y="2450"/>
                  </a:lnTo>
                  <a:lnTo>
                    <a:pt x="475" y="2450"/>
                  </a:lnTo>
                  <a:lnTo>
                    <a:pt x="432" y="2448"/>
                  </a:lnTo>
                  <a:lnTo>
                    <a:pt x="385" y="2442"/>
                  </a:lnTo>
                  <a:lnTo>
                    <a:pt x="338" y="2430"/>
                  </a:lnTo>
                  <a:lnTo>
                    <a:pt x="295" y="2415"/>
                  </a:lnTo>
                  <a:lnTo>
                    <a:pt x="254" y="2396"/>
                  </a:lnTo>
                  <a:lnTo>
                    <a:pt x="214" y="2372"/>
                  </a:lnTo>
                  <a:lnTo>
                    <a:pt x="147" y="2318"/>
                  </a:lnTo>
                  <a:cubicBezTo>
                    <a:pt x="142" y="2314"/>
                    <a:pt x="138" y="2310"/>
                    <a:pt x="133" y="2305"/>
                  </a:cubicBezTo>
                  <a:lnTo>
                    <a:pt x="87" y="2249"/>
                  </a:lnTo>
                  <a:cubicBezTo>
                    <a:pt x="84" y="2245"/>
                    <a:pt x="81" y="2241"/>
                    <a:pt x="79" y="2237"/>
                  </a:cubicBezTo>
                  <a:lnTo>
                    <a:pt x="60" y="2206"/>
                  </a:lnTo>
                  <a:lnTo>
                    <a:pt x="40" y="2165"/>
                  </a:lnTo>
                  <a:lnTo>
                    <a:pt x="23" y="2121"/>
                  </a:lnTo>
                  <a:lnTo>
                    <a:pt x="11" y="2076"/>
                  </a:lnTo>
                  <a:lnTo>
                    <a:pt x="4" y="2029"/>
                  </a:lnTo>
                  <a:lnTo>
                    <a:pt x="1" y="1981"/>
                  </a:lnTo>
                  <a:lnTo>
                    <a:pt x="0" y="475"/>
                  </a:lnTo>
                  <a:close/>
                  <a:moveTo>
                    <a:pt x="200" y="1970"/>
                  </a:moveTo>
                  <a:lnTo>
                    <a:pt x="201" y="1999"/>
                  </a:lnTo>
                  <a:lnTo>
                    <a:pt x="205" y="2025"/>
                  </a:lnTo>
                  <a:lnTo>
                    <a:pt x="211" y="2053"/>
                  </a:lnTo>
                  <a:lnTo>
                    <a:pt x="220" y="2078"/>
                  </a:lnTo>
                  <a:lnTo>
                    <a:pt x="232" y="2103"/>
                  </a:lnTo>
                  <a:lnTo>
                    <a:pt x="250" y="2134"/>
                  </a:lnTo>
                  <a:lnTo>
                    <a:pt x="241" y="2122"/>
                  </a:lnTo>
                  <a:lnTo>
                    <a:pt x="287" y="2177"/>
                  </a:lnTo>
                  <a:lnTo>
                    <a:pt x="274" y="2164"/>
                  </a:lnTo>
                  <a:lnTo>
                    <a:pt x="318" y="2201"/>
                  </a:lnTo>
                  <a:lnTo>
                    <a:pt x="340" y="2215"/>
                  </a:lnTo>
                  <a:lnTo>
                    <a:pt x="364" y="2227"/>
                  </a:lnTo>
                  <a:lnTo>
                    <a:pt x="389" y="2237"/>
                  </a:lnTo>
                  <a:lnTo>
                    <a:pt x="415" y="2244"/>
                  </a:lnTo>
                  <a:lnTo>
                    <a:pt x="442" y="2249"/>
                  </a:lnTo>
                  <a:lnTo>
                    <a:pt x="475" y="2250"/>
                  </a:lnTo>
                  <a:lnTo>
                    <a:pt x="5170" y="2251"/>
                  </a:lnTo>
                  <a:lnTo>
                    <a:pt x="5199" y="2250"/>
                  </a:lnTo>
                  <a:lnTo>
                    <a:pt x="5225" y="2246"/>
                  </a:lnTo>
                  <a:lnTo>
                    <a:pt x="5253" y="2239"/>
                  </a:lnTo>
                  <a:lnTo>
                    <a:pt x="5279" y="2230"/>
                  </a:lnTo>
                  <a:lnTo>
                    <a:pt x="5302" y="2220"/>
                  </a:lnTo>
                  <a:lnTo>
                    <a:pt x="5322" y="2209"/>
                  </a:lnTo>
                  <a:lnTo>
                    <a:pt x="5378" y="2164"/>
                  </a:lnTo>
                  <a:lnTo>
                    <a:pt x="5364" y="2178"/>
                  </a:lnTo>
                  <a:lnTo>
                    <a:pt x="5401" y="2133"/>
                  </a:lnTo>
                  <a:lnTo>
                    <a:pt x="5415" y="2112"/>
                  </a:lnTo>
                  <a:lnTo>
                    <a:pt x="5427" y="2087"/>
                  </a:lnTo>
                  <a:lnTo>
                    <a:pt x="5437" y="2061"/>
                  </a:lnTo>
                  <a:lnTo>
                    <a:pt x="5444" y="2036"/>
                  </a:lnTo>
                  <a:lnTo>
                    <a:pt x="5449" y="2009"/>
                  </a:lnTo>
                  <a:lnTo>
                    <a:pt x="5450" y="1975"/>
                  </a:lnTo>
                  <a:lnTo>
                    <a:pt x="5451" y="481"/>
                  </a:lnTo>
                  <a:lnTo>
                    <a:pt x="5450" y="452"/>
                  </a:lnTo>
                  <a:lnTo>
                    <a:pt x="5446" y="425"/>
                  </a:lnTo>
                  <a:lnTo>
                    <a:pt x="5439" y="398"/>
                  </a:lnTo>
                  <a:lnTo>
                    <a:pt x="5431" y="373"/>
                  </a:lnTo>
                  <a:lnTo>
                    <a:pt x="5420" y="349"/>
                  </a:lnTo>
                  <a:lnTo>
                    <a:pt x="5409" y="329"/>
                  </a:lnTo>
                  <a:lnTo>
                    <a:pt x="5364" y="274"/>
                  </a:lnTo>
                  <a:lnTo>
                    <a:pt x="5377" y="287"/>
                  </a:lnTo>
                  <a:lnTo>
                    <a:pt x="5322" y="241"/>
                  </a:lnTo>
                  <a:lnTo>
                    <a:pt x="5334" y="250"/>
                  </a:lnTo>
                  <a:lnTo>
                    <a:pt x="5311" y="236"/>
                  </a:lnTo>
                  <a:lnTo>
                    <a:pt x="5287" y="224"/>
                  </a:lnTo>
                  <a:lnTo>
                    <a:pt x="5261" y="214"/>
                  </a:lnTo>
                  <a:lnTo>
                    <a:pt x="5236" y="207"/>
                  </a:lnTo>
                  <a:lnTo>
                    <a:pt x="5209" y="202"/>
                  </a:lnTo>
                  <a:lnTo>
                    <a:pt x="5175" y="200"/>
                  </a:lnTo>
                  <a:lnTo>
                    <a:pt x="481" y="200"/>
                  </a:lnTo>
                  <a:lnTo>
                    <a:pt x="452" y="201"/>
                  </a:lnTo>
                  <a:lnTo>
                    <a:pt x="425" y="205"/>
                  </a:lnTo>
                  <a:lnTo>
                    <a:pt x="398" y="211"/>
                  </a:lnTo>
                  <a:lnTo>
                    <a:pt x="374" y="220"/>
                  </a:lnTo>
                  <a:lnTo>
                    <a:pt x="348" y="232"/>
                  </a:lnTo>
                  <a:lnTo>
                    <a:pt x="317" y="250"/>
                  </a:lnTo>
                  <a:lnTo>
                    <a:pt x="330" y="241"/>
                  </a:lnTo>
                  <a:lnTo>
                    <a:pt x="274" y="287"/>
                  </a:lnTo>
                  <a:lnTo>
                    <a:pt x="287" y="274"/>
                  </a:lnTo>
                  <a:lnTo>
                    <a:pt x="241" y="330"/>
                  </a:lnTo>
                  <a:lnTo>
                    <a:pt x="250" y="317"/>
                  </a:lnTo>
                  <a:lnTo>
                    <a:pt x="236" y="341"/>
                  </a:lnTo>
                  <a:lnTo>
                    <a:pt x="224" y="364"/>
                  </a:lnTo>
                  <a:lnTo>
                    <a:pt x="214" y="389"/>
                  </a:lnTo>
                  <a:lnTo>
                    <a:pt x="207" y="415"/>
                  </a:lnTo>
                  <a:lnTo>
                    <a:pt x="202" y="442"/>
                  </a:lnTo>
                  <a:lnTo>
                    <a:pt x="200" y="475"/>
                  </a:lnTo>
                  <a:lnTo>
                    <a:pt x="200" y="1970"/>
                  </a:lnTo>
                  <a:close/>
                </a:path>
              </a:pathLst>
            </a:custGeom>
            <a:solidFill>
              <a:srgbClr val="F2F2F2"/>
            </a:solidFill>
            <a:ln w="0" cap="flat">
              <a:solidFill>
                <a:srgbClr val="F2F2F2"/>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24" name="Rectangle 23"/>
            <p:cNvSpPr>
              <a:spLocks noChangeArrowheads="1"/>
            </p:cNvSpPr>
            <p:nvPr/>
          </p:nvSpPr>
          <p:spPr bwMode="auto">
            <a:xfrm>
              <a:off x="2231" y="3715"/>
              <a:ext cx="362" cy="1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Reporting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Rectangle 24"/>
            <p:cNvSpPr>
              <a:spLocks noChangeArrowheads="1"/>
            </p:cNvSpPr>
            <p:nvPr/>
          </p:nvSpPr>
          <p:spPr bwMode="auto">
            <a:xfrm>
              <a:off x="2527" y="3715"/>
              <a:ext cx="59" cy="1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6" name="Picture 25"/>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630" y="2154"/>
              <a:ext cx="571" cy="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7" name="Picture 26"/>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548" y="2149"/>
              <a:ext cx="571" cy="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8" name="Freeform 27"/>
            <p:cNvSpPr>
              <a:spLocks/>
            </p:cNvSpPr>
            <p:nvPr/>
          </p:nvSpPr>
          <p:spPr bwMode="auto">
            <a:xfrm>
              <a:off x="538" y="2156"/>
              <a:ext cx="549" cy="241"/>
            </a:xfrm>
            <a:custGeom>
              <a:avLst/>
              <a:gdLst>
                <a:gd name="T0" fmla="*/ 0 w 10900"/>
                <a:gd name="T1" fmla="*/ 800 h 4800"/>
                <a:gd name="T2" fmla="*/ 800 w 10900"/>
                <a:gd name="T3" fmla="*/ 0 h 4800"/>
                <a:gd name="T4" fmla="*/ 10100 w 10900"/>
                <a:gd name="T5" fmla="*/ 0 h 4800"/>
                <a:gd name="T6" fmla="*/ 10900 w 10900"/>
                <a:gd name="T7" fmla="*/ 800 h 4800"/>
                <a:gd name="T8" fmla="*/ 10900 w 10900"/>
                <a:gd name="T9" fmla="*/ 4000 h 4800"/>
                <a:gd name="T10" fmla="*/ 10100 w 10900"/>
                <a:gd name="T11" fmla="*/ 4800 h 4800"/>
                <a:gd name="T12" fmla="*/ 800 w 10900"/>
                <a:gd name="T13" fmla="*/ 4800 h 4800"/>
                <a:gd name="T14" fmla="*/ 0 w 10900"/>
                <a:gd name="T15" fmla="*/ 4000 h 4800"/>
                <a:gd name="T16" fmla="*/ 0 w 10900"/>
                <a:gd name="T17" fmla="*/ 800 h 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00" h="4800">
                  <a:moveTo>
                    <a:pt x="0" y="800"/>
                  </a:moveTo>
                  <a:cubicBezTo>
                    <a:pt x="0" y="359"/>
                    <a:pt x="359" y="0"/>
                    <a:pt x="800" y="0"/>
                  </a:cubicBezTo>
                  <a:lnTo>
                    <a:pt x="10100" y="0"/>
                  </a:lnTo>
                  <a:cubicBezTo>
                    <a:pt x="10542" y="0"/>
                    <a:pt x="10900" y="359"/>
                    <a:pt x="10900" y="800"/>
                  </a:cubicBezTo>
                  <a:lnTo>
                    <a:pt x="10900" y="4000"/>
                  </a:lnTo>
                  <a:cubicBezTo>
                    <a:pt x="10900" y="4442"/>
                    <a:pt x="10542" y="4800"/>
                    <a:pt x="10100" y="4800"/>
                  </a:cubicBezTo>
                  <a:lnTo>
                    <a:pt x="800" y="4800"/>
                  </a:lnTo>
                  <a:cubicBezTo>
                    <a:pt x="359" y="4800"/>
                    <a:pt x="0" y="4442"/>
                    <a:pt x="0" y="4000"/>
                  </a:cubicBezTo>
                  <a:lnTo>
                    <a:pt x="0" y="800"/>
                  </a:lnTo>
                  <a:close/>
                </a:path>
              </a:pathLst>
            </a:custGeom>
            <a:solidFill>
              <a:srgbClr val="8EB4E3"/>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29" name="Freeform 28"/>
            <p:cNvSpPr>
              <a:spLocks noEditPoints="1"/>
            </p:cNvSpPr>
            <p:nvPr/>
          </p:nvSpPr>
          <p:spPr bwMode="auto">
            <a:xfrm>
              <a:off x="535" y="2146"/>
              <a:ext cx="569" cy="261"/>
            </a:xfrm>
            <a:custGeom>
              <a:avLst/>
              <a:gdLst>
                <a:gd name="T0" fmla="*/ 19 w 11300"/>
                <a:gd name="T1" fmla="*/ 809 h 5200"/>
                <a:gd name="T2" fmla="*/ 118 w 11300"/>
                <a:gd name="T3" fmla="*/ 532 h 5200"/>
                <a:gd name="T4" fmla="*/ 282 w 11300"/>
                <a:gd name="T5" fmla="*/ 308 h 5200"/>
                <a:gd name="T6" fmla="*/ 450 w 11300"/>
                <a:gd name="T7" fmla="*/ 166 h 5200"/>
                <a:gd name="T8" fmla="*/ 693 w 11300"/>
                <a:gd name="T9" fmla="*/ 49 h 5200"/>
                <a:gd name="T10" fmla="*/ 991 w 11300"/>
                <a:gd name="T11" fmla="*/ 1 h 5200"/>
                <a:gd name="T12" fmla="*/ 10492 w 11300"/>
                <a:gd name="T13" fmla="*/ 19 h 5200"/>
                <a:gd name="T14" fmla="*/ 10769 w 11300"/>
                <a:gd name="T15" fmla="*/ 118 h 5200"/>
                <a:gd name="T16" fmla="*/ 10994 w 11300"/>
                <a:gd name="T17" fmla="*/ 281 h 5200"/>
                <a:gd name="T18" fmla="*/ 11135 w 11300"/>
                <a:gd name="T19" fmla="*/ 450 h 5200"/>
                <a:gd name="T20" fmla="*/ 11252 w 11300"/>
                <a:gd name="T21" fmla="*/ 693 h 5200"/>
                <a:gd name="T22" fmla="*/ 11300 w 11300"/>
                <a:gd name="T23" fmla="*/ 991 h 5200"/>
                <a:gd name="T24" fmla="*/ 11282 w 11300"/>
                <a:gd name="T25" fmla="*/ 4391 h 5200"/>
                <a:gd name="T26" fmla="*/ 11183 w 11300"/>
                <a:gd name="T27" fmla="*/ 4669 h 5200"/>
                <a:gd name="T28" fmla="*/ 10993 w 11300"/>
                <a:gd name="T29" fmla="*/ 4921 h 5200"/>
                <a:gd name="T30" fmla="*/ 10699 w 11300"/>
                <a:gd name="T31" fmla="*/ 5117 h 5200"/>
                <a:gd name="T32" fmla="*/ 10413 w 11300"/>
                <a:gd name="T33" fmla="*/ 5194 h 5200"/>
                <a:gd name="T34" fmla="*/ 909 w 11300"/>
                <a:gd name="T35" fmla="*/ 5196 h 5200"/>
                <a:gd name="T36" fmla="*/ 620 w 11300"/>
                <a:gd name="T37" fmla="*/ 5125 h 5200"/>
                <a:gd name="T38" fmla="*/ 426 w 11300"/>
                <a:gd name="T39" fmla="*/ 5018 h 5200"/>
                <a:gd name="T40" fmla="*/ 183 w 11300"/>
                <a:gd name="T41" fmla="*/ 4775 h 5200"/>
                <a:gd name="T42" fmla="*/ 84 w 11300"/>
                <a:gd name="T43" fmla="*/ 4599 h 5200"/>
                <a:gd name="T44" fmla="*/ 7 w 11300"/>
                <a:gd name="T45" fmla="*/ 4312 h 5200"/>
                <a:gd name="T46" fmla="*/ 400 w 11300"/>
                <a:gd name="T47" fmla="*/ 4191 h 5200"/>
                <a:gd name="T48" fmla="*/ 424 w 11300"/>
                <a:gd name="T49" fmla="*/ 4369 h 5200"/>
                <a:gd name="T50" fmla="*/ 509 w 11300"/>
                <a:gd name="T51" fmla="*/ 4544 h 5200"/>
                <a:gd name="T52" fmla="*/ 562 w 11300"/>
                <a:gd name="T53" fmla="*/ 4612 h 5200"/>
                <a:gd name="T54" fmla="*/ 707 w 11300"/>
                <a:gd name="T55" fmla="*/ 4724 h 5200"/>
                <a:gd name="T56" fmla="*/ 870 w 11300"/>
                <a:gd name="T57" fmla="*/ 4787 h 5200"/>
                <a:gd name="T58" fmla="*/ 10291 w 11300"/>
                <a:gd name="T59" fmla="*/ 4801 h 5200"/>
                <a:gd name="T60" fmla="*/ 10469 w 11300"/>
                <a:gd name="T61" fmla="*/ 4777 h 5200"/>
                <a:gd name="T62" fmla="*/ 10621 w 11300"/>
                <a:gd name="T63" fmla="*/ 4708 h 5200"/>
                <a:gd name="T64" fmla="*/ 10792 w 11300"/>
                <a:gd name="T65" fmla="*/ 4544 h 5200"/>
                <a:gd name="T66" fmla="*/ 10871 w 11300"/>
                <a:gd name="T67" fmla="*/ 4388 h 5200"/>
                <a:gd name="T68" fmla="*/ 10900 w 11300"/>
                <a:gd name="T69" fmla="*/ 4200 h 5200"/>
                <a:gd name="T70" fmla="*/ 10891 w 11300"/>
                <a:gd name="T71" fmla="*/ 890 h 5200"/>
                <a:gd name="T72" fmla="*/ 10832 w 11300"/>
                <a:gd name="T73" fmla="*/ 723 h 5200"/>
                <a:gd name="T74" fmla="*/ 10712 w 11300"/>
                <a:gd name="T75" fmla="*/ 562 h 5200"/>
                <a:gd name="T76" fmla="*/ 10644 w 11300"/>
                <a:gd name="T77" fmla="*/ 509 h 5200"/>
                <a:gd name="T78" fmla="*/ 10488 w 11300"/>
                <a:gd name="T79" fmla="*/ 430 h 5200"/>
                <a:gd name="T80" fmla="*/ 10300 w 11300"/>
                <a:gd name="T81" fmla="*/ 400 h 5200"/>
                <a:gd name="T82" fmla="*/ 890 w 11300"/>
                <a:gd name="T83" fmla="*/ 410 h 5200"/>
                <a:gd name="T84" fmla="*/ 723 w 11300"/>
                <a:gd name="T85" fmla="*/ 469 h 5200"/>
                <a:gd name="T86" fmla="*/ 563 w 11300"/>
                <a:gd name="T87" fmla="*/ 589 h 5200"/>
                <a:gd name="T88" fmla="*/ 509 w 11300"/>
                <a:gd name="T89" fmla="*/ 657 h 5200"/>
                <a:gd name="T90" fmla="*/ 430 w 11300"/>
                <a:gd name="T91" fmla="*/ 813 h 5200"/>
                <a:gd name="T92" fmla="*/ 400 w 11300"/>
                <a:gd name="T93" fmla="*/ 1000 h 5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00" h="5200">
                  <a:moveTo>
                    <a:pt x="0" y="1000"/>
                  </a:moveTo>
                  <a:lnTo>
                    <a:pt x="5" y="909"/>
                  </a:lnTo>
                  <a:lnTo>
                    <a:pt x="19" y="809"/>
                  </a:lnTo>
                  <a:lnTo>
                    <a:pt x="43" y="712"/>
                  </a:lnTo>
                  <a:lnTo>
                    <a:pt x="76" y="620"/>
                  </a:lnTo>
                  <a:lnTo>
                    <a:pt x="118" y="532"/>
                  </a:lnTo>
                  <a:lnTo>
                    <a:pt x="166" y="450"/>
                  </a:lnTo>
                  <a:cubicBezTo>
                    <a:pt x="172" y="441"/>
                    <a:pt x="177" y="433"/>
                    <a:pt x="184" y="426"/>
                  </a:cubicBezTo>
                  <a:lnTo>
                    <a:pt x="282" y="308"/>
                  </a:lnTo>
                  <a:cubicBezTo>
                    <a:pt x="289" y="298"/>
                    <a:pt x="298" y="289"/>
                    <a:pt x="308" y="282"/>
                  </a:cubicBezTo>
                  <a:lnTo>
                    <a:pt x="426" y="184"/>
                  </a:lnTo>
                  <a:cubicBezTo>
                    <a:pt x="433" y="177"/>
                    <a:pt x="441" y="172"/>
                    <a:pt x="450" y="166"/>
                  </a:cubicBezTo>
                  <a:lnTo>
                    <a:pt x="516" y="126"/>
                  </a:lnTo>
                  <a:lnTo>
                    <a:pt x="602" y="84"/>
                  </a:lnTo>
                  <a:lnTo>
                    <a:pt x="693" y="49"/>
                  </a:lnTo>
                  <a:lnTo>
                    <a:pt x="789" y="23"/>
                  </a:lnTo>
                  <a:lnTo>
                    <a:pt x="888" y="7"/>
                  </a:lnTo>
                  <a:lnTo>
                    <a:pt x="991" y="1"/>
                  </a:lnTo>
                  <a:lnTo>
                    <a:pt x="10300" y="0"/>
                  </a:lnTo>
                  <a:lnTo>
                    <a:pt x="10392" y="5"/>
                  </a:lnTo>
                  <a:lnTo>
                    <a:pt x="10492" y="19"/>
                  </a:lnTo>
                  <a:lnTo>
                    <a:pt x="10589" y="43"/>
                  </a:lnTo>
                  <a:lnTo>
                    <a:pt x="10681" y="76"/>
                  </a:lnTo>
                  <a:lnTo>
                    <a:pt x="10769" y="118"/>
                  </a:lnTo>
                  <a:lnTo>
                    <a:pt x="10851" y="166"/>
                  </a:lnTo>
                  <a:cubicBezTo>
                    <a:pt x="10859" y="171"/>
                    <a:pt x="10867" y="177"/>
                    <a:pt x="10875" y="183"/>
                  </a:cubicBezTo>
                  <a:lnTo>
                    <a:pt x="10994" y="281"/>
                  </a:lnTo>
                  <a:cubicBezTo>
                    <a:pt x="11004" y="289"/>
                    <a:pt x="11013" y="298"/>
                    <a:pt x="11021" y="308"/>
                  </a:cubicBezTo>
                  <a:lnTo>
                    <a:pt x="11118" y="426"/>
                  </a:lnTo>
                  <a:cubicBezTo>
                    <a:pt x="11124" y="434"/>
                    <a:pt x="11130" y="442"/>
                    <a:pt x="11135" y="450"/>
                  </a:cubicBezTo>
                  <a:lnTo>
                    <a:pt x="11175" y="516"/>
                  </a:lnTo>
                  <a:lnTo>
                    <a:pt x="11217" y="602"/>
                  </a:lnTo>
                  <a:lnTo>
                    <a:pt x="11252" y="693"/>
                  </a:lnTo>
                  <a:lnTo>
                    <a:pt x="11278" y="789"/>
                  </a:lnTo>
                  <a:lnTo>
                    <a:pt x="11294" y="888"/>
                  </a:lnTo>
                  <a:lnTo>
                    <a:pt x="11300" y="991"/>
                  </a:lnTo>
                  <a:lnTo>
                    <a:pt x="11300" y="4200"/>
                  </a:lnTo>
                  <a:lnTo>
                    <a:pt x="11296" y="4292"/>
                  </a:lnTo>
                  <a:lnTo>
                    <a:pt x="11282" y="4391"/>
                  </a:lnTo>
                  <a:lnTo>
                    <a:pt x="11258" y="4489"/>
                  </a:lnTo>
                  <a:lnTo>
                    <a:pt x="11225" y="4581"/>
                  </a:lnTo>
                  <a:lnTo>
                    <a:pt x="11183" y="4669"/>
                  </a:lnTo>
                  <a:lnTo>
                    <a:pt x="11135" y="4751"/>
                  </a:lnTo>
                  <a:lnTo>
                    <a:pt x="11021" y="4893"/>
                  </a:lnTo>
                  <a:cubicBezTo>
                    <a:pt x="11013" y="4903"/>
                    <a:pt x="11003" y="4913"/>
                    <a:pt x="10993" y="4921"/>
                  </a:cubicBezTo>
                  <a:lnTo>
                    <a:pt x="10874" y="5018"/>
                  </a:lnTo>
                  <a:lnTo>
                    <a:pt x="10785" y="5075"/>
                  </a:lnTo>
                  <a:lnTo>
                    <a:pt x="10699" y="5117"/>
                  </a:lnTo>
                  <a:lnTo>
                    <a:pt x="10608" y="5152"/>
                  </a:lnTo>
                  <a:lnTo>
                    <a:pt x="10512" y="5178"/>
                  </a:lnTo>
                  <a:lnTo>
                    <a:pt x="10413" y="5194"/>
                  </a:lnTo>
                  <a:lnTo>
                    <a:pt x="10310" y="5200"/>
                  </a:lnTo>
                  <a:lnTo>
                    <a:pt x="1000" y="5200"/>
                  </a:lnTo>
                  <a:lnTo>
                    <a:pt x="909" y="5196"/>
                  </a:lnTo>
                  <a:lnTo>
                    <a:pt x="809" y="5182"/>
                  </a:lnTo>
                  <a:lnTo>
                    <a:pt x="712" y="5158"/>
                  </a:lnTo>
                  <a:lnTo>
                    <a:pt x="620" y="5125"/>
                  </a:lnTo>
                  <a:lnTo>
                    <a:pt x="532" y="5083"/>
                  </a:lnTo>
                  <a:lnTo>
                    <a:pt x="450" y="5035"/>
                  </a:lnTo>
                  <a:cubicBezTo>
                    <a:pt x="442" y="5030"/>
                    <a:pt x="434" y="5024"/>
                    <a:pt x="426" y="5018"/>
                  </a:cubicBezTo>
                  <a:lnTo>
                    <a:pt x="308" y="4921"/>
                  </a:lnTo>
                  <a:cubicBezTo>
                    <a:pt x="298" y="4913"/>
                    <a:pt x="289" y="4904"/>
                    <a:pt x="281" y="4894"/>
                  </a:cubicBezTo>
                  <a:lnTo>
                    <a:pt x="183" y="4775"/>
                  </a:lnTo>
                  <a:cubicBezTo>
                    <a:pt x="177" y="4767"/>
                    <a:pt x="171" y="4759"/>
                    <a:pt x="166" y="4751"/>
                  </a:cubicBezTo>
                  <a:lnTo>
                    <a:pt x="126" y="4685"/>
                  </a:lnTo>
                  <a:lnTo>
                    <a:pt x="84" y="4599"/>
                  </a:lnTo>
                  <a:lnTo>
                    <a:pt x="49" y="4508"/>
                  </a:lnTo>
                  <a:lnTo>
                    <a:pt x="23" y="4412"/>
                  </a:lnTo>
                  <a:lnTo>
                    <a:pt x="7" y="4312"/>
                  </a:lnTo>
                  <a:lnTo>
                    <a:pt x="1" y="4210"/>
                  </a:lnTo>
                  <a:lnTo>
                    <a:pt x="0" y="1000"/>
                  </a:lnTo>
                  <a:close/>
                  <a:moveTo>
                    <a:pt x="400" y="4191"/>
                  </a:moveTo>
                  <a:lnTo>
                    <a:pt x="402" y="4252"/>
                  </a:lnTo>
                  <a:lnTo>
                    <a:pt x="410" y="4311"/>
                  </a:lnTo>
                  <a:lnTo>
                    <a:pt x="424" y="4369"/>
                  </a:lnTo>
                  <a:lnTo>
                    <a:pt x="443" y="4424"/>
                  </a:lnTo>
                  <a:lnTo>
                    <a:pt x="469" y="4478"/>
                  </a:lnTo>
                  <a:lnTo>
                    <a:pt x="509" y="4544"/>
                  </a:lnTo>
                  <a:lnTo>
                    <a:pt x="492" y="4520"/>
                  </a:lnTo>
                  <a:lnTo>
                    <a:pt x="590" y="4639"/>
                  </a:lnTo>
                  <a:lnTo>
                    <a:pt x="562" y="4612"/>
                  </a:lnTo>
                  <a:lnTo>
                    <a:pt x="680" y="4709"/>
                  </a:lnTo>
                  <a:lnTo>
                    <a:pt x="657" y="4692"/>
                  </a:lnTo>
                  <a:lnTo>
                    <a:pt x="707" y="4724"/>
                  </a:lnTo>
                  <a:lnTo>
                    <a:pt x="759" y="4750"/>
                  </a:lnTo>
                  <a:lnTo>
                    <a:pt x="813" y="4771"/>
                  </a:lnTo>
                  <a:lnTo>
                    <a:pt x="870" y="4787"/>
                  </a:lnTo>
                  <a:lnTo>
                    <a:pt x="928" y="4797"/>
                  </a:lnTo>
                  <a:lnTo>
                    <a:pt x="1000" y="4800"/>
                  </a:lnTo>
                  <a:lnTo>
                    <a:pt x="10291" y="4801"/>
                  </a:lnTo>
                  <a:lnTo>
                    <a:pt x="10352" y="4799"/>
                  </a:lnTo>
                  <a:lnTo>
                    <a:pt x="10411" y="4791"/>
                  </a:lnTo>
                  <a:lnTo>
                    <a:pt x="10469" y="4777"/>
                  </a:lnTo>
                  <a:lnTo>
                    <a:pt x="10524" y="4758"/>
                  </a:lnTo>
                  <a:lnTo>
                    <a:pt x="10578" y="4732"/>
                  </a:lnTo>
                  <a:lnTo>
                    <a:pt x="10621" y="4708"/>
                  </a:lnTo>
                  <a:lnTo>
                    <a:pt x="10740" y="4611"/>
                  </a:lnTo>
                  <a:lnTo>
                    <a:pt x="10711" y="4640"/>
                  </a:lnTo>
                  <a:lnTo>
                    <a:pt x="10792" y="4544"/>
                  </a:lnTo>
                  <a:lnTo>
                    <a:pt x="10824" y="4494"/>
                  </a:lnTo>
                  <a:lnTo>
                    <a:pt x="10850" y="4442"/>
                  </a:lnTo>
                  <a:lnTo>
                    <a:pt x="10871" y="4388"/>
                  </a:lnTo>
                  <a:lnTo>
                    <a:pt x="10887" y="4331"/>
                  </a:lnTo>
                  <a:lnTo>
                    <a:pt x="10897" y="4273"/>
                  </a:lnTo>
                  <a:lnTo>
                    <a:pt x="10900" y="4200"/>
                  </a:lnTo>
                  <a:lnTo>
                    <a:pt x="10901" y="1010"/>
                  </a:lnTo>
                  <a:lnTo>
                    <a:pt x="10899" y="948"/>
                  </a:lnTo>
                  <a:lnTo>
                    <a:pt x="10891" y="890"/>
                  </a:lnTo>
                  <a:lnTo>
                    <a:pt x="10877" y="832"/>
                  </a:lnTo>
                  <a:lnTo>
                    <a:pt x="10858" y="777"/>
                  </a:lnTo>
                  <a:lnTo>
                    <a:pt x="10832" y="723"/>
                  </a:lnTo>
                  <a:lnTo>
                    <a:pt x="10792" y="657"/>
                  </a:lnTo>
                  <a:lnTo>
                    <a:pt x="10809" y="680"/>
                  </a:lnTo>
                  <a:lnTo>
                    <a:pt x="10712" y="562"/>
                  </a:lnTo>
                  <a:lnTo>
                    <a:pt x="10739" y="590"/>
                  </a:lnTo>
                  <a:lnTo>
                    <a:pt x="10620" y="492"/>
                  </a:lnTo>
                  <a:lnTo>
                    <a:pt x="10644" y="509"/>
                  </a:lnTo>
                  <a:lnTo>
                    <a:pt x="10594" y="477"/>
                  </a:lnTo>
                  <a:lnTo>
                    <a:pt x="10542" y="451"/>
                  </a:lnTo>
                  <a:lnTo>
                    <a:pt x="10488" y="430"/>
                  </a:lnTo>
                  <a:lnTo>
                    <a:pt x="10431" y="414"/>
                  </a:lnTo>
                  <a:lnTo>
                    <a:pt x="10373" y="404"/>
                  </a:lnTo>
                  <a:lnTo>
                    <a:pt x="10300" y="400"/>
                  </a:lnTo>
                  <a:lnTo>
                    <a:pt x="1010" y="400"/>
                  </a:lnTo>
                  <a:lnTo>
                    <a:pt x="949" y="402"/>
                  </a:lnTo>
                  <a:lnTo>
                    <a:pt x="890" y="410"/>
                  </a:lnTo>
                  <a:lnTo>
                    <a:pt x="832" y="424"/>
                  </a:lnTo>
                  <a:lnTo>
                    <a:pt x="777" y="443"/>
                  </a:lnTo>
                  <a:lnTo>
                    <a:pt x="723" y="469"/>
                  </a:lnTo>
                  <a:lnTo>
                    <a:pt x="657" y="509"/>
                  </a:lnTo>
                  <a:lnTo>
                    <a:pt x="681" y="491"/>
                  </a:lnTo>
                  <a:lnTo>
                    <a:pt x="563" y="589"/>
                  </a:lnTo>
                  <a:lnTo>
                    <a:pt x="589" y="563"/>
                  </a:lnTo>
                  <a:lnTo>
                    <a:pt x="491" y="681"/>
                  </a:lnTo>
                  <a:lnTo>
                    <a:pt x="509" y="657"/>
                  </a:lnTo>
                  <a:lnTo>
                    <a:pt x="477" y="707"/>
                  </a:lnTo>
                  <a:lnTo>
                    <a:pt x="451" y="759"/>
                  </a:lnTo>
                  <a:lnTo>
                    <a:pt x="430" y="813"/>
                  </a:lnTo>
                  <a:lnTo>
                    <a:pt x="414" y="869"/>
                  </a:lnTo>
                  <a:lnTo>
                    <a:pt x="404" y="928"/>
                  </a:lnTo>
                  <a:lnTo>
                    <a:pt x="400" y="1000"/>
                  </a:lnTo>
                  <a:lnTo>
                    <a:pt x="400" y="4191"/>
                  </a:lnTo>
                  <a:close/>
                </a:path>
              </a:pathLst>
            </a:custGeom>
            <a:solidFill>
              <a:srgbClr val="F2F2F2"/>
            </a:solidFill>
            <a:ln w="0" cap="flat">
              <a:solidFill>
                <a:srgbClr val="F2F2F2"/>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30" name="Rectangle 30"/>
            <p:cNvSpPr>
              <a:spLocks noChangeArrowheads="1"/>
            </p:cNvSpPr>
            <p:nvPr/>
          </p:nvSpPr>
          <p:spPr bwMode="auto">
            <a:xfrm>
              <a:off x="670" y="2220"/>
              <a:ext cx="356" cy="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Governance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 name="Rectangle 31"/>
            <p:cNvSpPr>
              <a:spLocks noChangeArrowheads="1"/>
            </p:cNvSpPr>
            <p:nvPr/>
          </p:nvSpPr>
          <p:spPr bwMode="auto">
            <a:xfrm>
              <a:off x="1089" y="2197"/>
              <a:ext cx="60" cy="1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 name="Oval 32"/>
            <p:cNvSpPr>
              <a:spLocks noChangeArrowheads="1"/>
            </p:cNvSpPr>
            <p:nvPr/>
          </p:nvSpPr>
          <p:spPr bwMode="auto">
            <a:xfrm>
              <a:off x="1394" y="1370"/>
              <a:ext cx="1948" cy="1993"/>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33" name="Freeform 33"/>
            <p:cNvSpPr>
              <a:spLocks noEditPoints="1"/>
            </p:cNvSpPr>
            <p:nvPr/>
          </p:nvSpPr>
          <p:spPr bwMode="auto">
            <a:xfrm>
              <a:off x="1392" y="1368"/>
              <a:ext cx="1952" cy="1998"/>
            </a:xfrm>
            <a:custGeom>
              <a:avLst/>
              <a:gdLst>
                <a:gd name="T0" fmla="*/ 20 w 1952"/>
                <a:gd name="T1" fmla="*/ 798 h 1998"/>
                <a:gd name="T2" fmla="*/ 96 w 1952"/>
                <a:gd name="T3" fmla="*/ 566 h 1998"/>
                <a:gd name="T4" fmla="*/ 223 w 1952"/>
                <a:gd name="T5" fmla="*/ 364 h 1998"/>
                <a:gd name="T6" fmla="*/ 392 w 1952"/>
                <a:gd name="T7" fmla="*/ 199 h 1998"/>
                <a:gd name="T8" fmla="*/ 596 w 1952"/>
                <a:gd name="T9" fmla="*/ 79 h 1998"/>
                <a:gd name="T10" fmla="*/ 827 w 1952"/>
                <a:gd name="T11" fmla="*/ 12 h 1998"/>
                <a:gd name="T12" fmla="*/ 1076 w 1952"/>
                <a:gd name="T13" fmla="*/ 5 h 1998"/>
                <a:gd name="T14" fmla="*/ 1312 w 1952"/>
                <a:gd name="T15" fmla="*/ 61 h 1998"/>
                <a:gd name="T16" fmla="*/ 1522 w 1952"/>
                <a:gd name="T17" fmla="*/ 171 h 1998"/>
                <a:gd name="T18" fmla="*/ 1699 w 1952"/>
                <a:gd name="T19" fmla="*/ 327 h 1998"/>
                <a:gd name="T20" fmla="*/ 1835 w 1952"/>
                <a:gd name="T21" fmla="*/ 523 h 1998"/>
                <a:gd name="T22" fmla="*/ 1922 w 1952"/>
                <a:gd name="T23" fmla="*/ 749 h 1998"/>
                <a:gd name="T24" fmla="*/ 1952 w 1952"/>
                <a:gd name="T25" fmla="*/ 999 h 1998"/>
                <a:gd name="T26" fmla="*/ 1922 w 1952"/>
                <a:gd name="T27" fmla="*/ 1248 h 1998"/>
                <a:gd name="T28" fmla="*/ 1835 w 1952"/>
                <a:gd name="T29" fmla="*/ 1475 h 1998"/>
                <a:gd name="T30" fmla="*/ 1699 w 1952"/>
                <a:gd name="T31" fmla="*/ 1670 h 1998"/>
                <a:gd name="T32" fmla="*/ 1522 w 1952"/>
                <a:gd name="T33" fmla="*/ 1827 h 1998"/>
                <a:gd name="T34" fmla="*/ 1312 w 1952"/>
                <a:gd name="T35" fmla="*/ 1937 h 1998"/>
                <a:gd name="T36" fmla="*/ 1076 w 1952"/>
                <a:gd name="T37" fmla="*/ 1992 h 1998"/>
                <a:gd name="T38" fmla="*/ 827 w 1952"/>
                <a:gd name="T39" fmla="*/ 1986 h 1998"/>
                <a:gd name="T40" fmla="*/ 596 w 1952"/>
                <a:gd name="T41" fmla="*/ 1919 h 1998"/>
                <a:gd name="T42" fmla="*/ 392 w 1952"/>
                <a:gd name="T43" fmla="*/ 1799 h 1998"/>
                <a:gd name="T44" fmla="*/ 223 w 1952"/>
                <a:gd name="T45" fmla="*/ 1634 h 1998"/>
                <a:gd name="T46" fmla="*/ 96 w 1952"/>
                <a:gd name="T47" fmla="*/ 1432 h 1998"/>
                <a:gd name="T48" fmla="*/ 20 w 1952"/>
                <a:gd name="T49" fmla="*/ 1200 h 1998"/>
                <a:gd name="T50" fmla="*/ 6 w 1952"/>
                <a:gd name="T51" fmla="*/ 1050 h 1998"/>
                <a:gd name="T52" fmla="*/ 48 w 1952"/>
                <a:gd name="T53" fmla="*/ 1294 h 1998"/>
                <a:gd name="T54" fmla="*/ 145 w 1952"/>
                <a:gd name="T55" fmla="*/ 1514 h 1998"/>
                <a:gd name="T56" fmla="*/ 289 w 1952"/>
                <a:gd name="T57" fmla="*/ 1702 h 1998"/>
                <a:gd name="T58" fmla="*/ 472 w 1952"/>
                <a:gd name="T59" fmla="*/ 1849 h 1998"/>
                <a:gd name="T60" fmla="*/ 687 w 1952"/>
                <a:gd name="T61" fmla="*/ 1948 h 1998"/>
                <a:gd name="T62" fmla="*/ 926 w 1952"/>
                <a:gd name="T63" fmla="*/ 1991 h 1998"/>
                <a:gd name="T64" fmla="*/ 1172 w 1952"/>
                <a:gd name="T65" fmla="*/ 1972 h 1998"/>
                <a:gd name="T66" fmla="*/ 1397 w 1952"/>
                <a:gd name="T67" fmla="*/ 1895 h 1998"/>
                <a:gd name="T68" fmla="*/ 1594 w 1952"/>
                <a:gd name="T69" fmla="*/ 1766 h 1998"/>
                <a:gd name="T70" fmla="*/ 1754 w 1952"/>
                <a:gd name="T71" fmla="*/ 1594 h 1998"/>
                <a:gd name="T72" fmla="*/ 1871 w 1952"/>
                <a:gd name="T73" fmla="*/ 1386 h 1998"/>
                <a:gd name="T74" fmla="*/ 1936 w 1952"/>
                <a:gd name="T75" fmla="*/ 1150 h 1998"/>
                <a:gd name="T76" fmla="*/ 1942 w 1952"/>
                <a:gd name="T77" fmla="*/ 897 h 1998"/>
                <a:gd name="T78" fmla="*/ 1888 w 1952"/>
                <a:gd name="T79" fmla="*/ 657 h 1998"/>
                <a:gd name="T80" fmla="*/ 1781 w 1952"/>
                <a:gd name="T81" fmla="*/ 443 h 1998"/>
                <a:gd name="T82" fmla="*/ 1629 w 1952"/>
                <a:gd name="T83" fmla="*/ 263 h 1998"/>
                <a:gd name="T84" fmla="*/ 1439 w 1952"/>
                <a:gd name="T85" fmla="*/ 125 h 1998"/>
                <a:gd name="T86" fmla="*/ 1219 w 1952"/>
                <a:gd name="T87" fmla="*/ 36 h 1998"/>
                <a:gd name="T88" fmla="*/ 976 w 1952"/>
                <a:gd name="T89" fmla="*/ 5 h 1998"/>
                <a:gd name="T90" fmla="*/ 733 w 1952"/>
                <a:gd name="T91" fmla="*/ 36 h 1998"/>
                <a:gd name="T92" fmla="*/ 513 w 1952"/>
                <a:gd name="T93" fmla="*/ 125 h 1998"/>
                <a:gd name="T94" fmla="*/ 323 w 1952"/>
                <a:gd name="T95" fmla="*/ 263 h 1998"/>
                <a:gd name="T96" fmla="*/ 171 w 1952"/>
                <a:gd name="T97" fmla="*/ 443 h 1998"/>
                <a:gd name="T98" fmla="*/ 64 w 1952"/>
                <a:gd name="T99" fmla="*/ 657 h 1998"/>
                <a:gd name="T100" fmla="*/ 10 w 1952"/>
                <a:gd name="T101" fmla="*/ 897 h 1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52" h="1998">
                  <a:moveTo>
                    <a:pt x="0" y="999"/>
                  </a:moveTo>
                  <a:lnTo>
                    <a:pt x="1" y="947"/>
                  </a:lnTo>
                  <a:lnTo>
                    <a:pt x="5" y="897"/>
                  </a:lnTo>
                  <a:lnTo>
                    <a:pt x="11" y="847"/>
                  </a:lnTo>
                  <a:lnTo>
                    <a:pt x="20" y="798"/>
                  </a:lnTo>
                  <a:lnTo>
                    <a:pt x="31" y="749"/>
                  </a:lnTo>
                  <a:lnTo>
                    <a:pt x="44" y="702"/>
                  </a:lnTo>
                  <a:lnTo>
                    <a:pt x="59" y="656"/>
                  </a:lnTo>
                  <a:lnTo>
                    <a:pt x="77" y="610"/>
                  </a:lnTo>
                  <a:lnTo>
                    <a:pt x="96" y="566"/>
                  </a:lnTo>
                  <a:lnTo>
                    <a:pt x="118" y="523"/>
                  </a:lnTo>
                  <a:lnTo>
                    <a:pt x="141" y="481"/>
                  </a:lnTo>
                  <a:lnTo>
                    <a:pt x="167" y="440"/>
                  </a:lnTo>
                  <a:lnTo>
                    <a:pt x="194" y="401"/>
                  </a:lnTo>
                  <a:lnTo>
                    <a:pt x="223" y="364"/>
                  </a:lnTo>
                  <a:lnTo>
                    <a:pt x="253" y="327"/>
                  </a:lnTo>
                  <a:lnTo>
                    <a:pt x="286" y="293"/>
                  </a:lnTo>
                  <a:lnTo>
                    <a:pt x="320" y="260"/>
                  </a:lnTo>
                  <a:lnTo>
                    <a:pt x="355" y="228"/>
                  </a:lnTo>
                  <a:lnTo>
                    <a:pt x="392" y="199"/>
                  </a:lnTo>
                  <a:lnTo>
                    <a:pt x="430" y="171"/>
                  </a:lnTo>
                  <a:lnTo>
                    <a:pt x="470" y="145"/>
                  </a:lnTo>
                  <a:lnTo>
                    <a:pt x="511" y="121"/>
                  </a:lnTo>
                  <a:lnTo>
                    <a:pt x="553" y="99"/>
                  </a:lnTo>
                  <a:lnTo>
                    <a:pt x="596" y="79"/>
                  </a:lnTo>
                  <a:lnTo>
                    <a:pt x="640" y="61"/>
                  </a:lnTo>
                  <a:lnTo>
                    <a:pt x="686" y="45"/>
                  </a:lnTo>
                  <a:lnTo>
                    <a:pt x="732" y="31"/>
                  </a:lnTo>
                  <a:lnTo>
                    <a:pt x="779" y="20"/>
                  </a:lnTo>
                  <a:lnTo>
                    <a:pt x="827" y="12"/>
                  </a:lnTo>
                  <a:lnTo>
                    <a:pt x="876" y="5"/>
                  </a:lnTo>
                  <a:lnTo>
                    <a:pt x="926" y="1"/>
                  </a:lnTo>
                  <a:lnTo>
                    <a:pt x="976" y="0"/>
                  </a:lnTo>
                  <a:lnTo>
                    <a:pt x="1026" y="1"/>
                  </a:lnTo>
                  <a:lnTo>
                    <a:pt x="1076" y="5"/>
                  </a:lnTo>
                  <a:lnTo>
                    <a:pt x="1125" y="12"/>
                  </a:lnTo>
                  <a:lnTo>
                    <a:pt x="1173" y="20"/>
                  </a:lnTo>
                  <a:lnTo>
                    <a:pt x="1220" y="31"/>
                  </a:lnTo>
                  <a:lnTo>
                    <a:pt x="1266" y="45"/>
                  </a:lnTo>
                  <a:lnTo>
                    <a:pt x="1312" y="61"/>
                  </a:lnTo>
                  <a:lnTo>
                    <a:pt x="1356" y="78"/>
                  </a:lnTo>
                  <a:lnTo>
                    <a:pt x="1399" y="98"/>
                  </a:lnTo>
                  <a:lnTo>
                    <a:pt x="1441" y="121"/>
                  </a:lnTo>
                  <a:lnTo>
                    <a:pt x="1482" y="145"/>
                  </a:lnTo>
                  <a:lnTo>
                    <a:pt x="1522" y="171"/>
                  </a:lnTo>
                  <a:lnTo>
                    <a:pt x="1560" y="198"/>
                  </a:lnTo>
                  <a:lnTo>
                    <a:pt x="1597" y="228"/>
                  </a:lnTo>
                  <a:lnTo>
                    <a:pt x="1633" y="260"/>
                  </a:lnTo>
                  <a:lnTo>
                    <a:pt x="1666" y="293"/>
                  </a:lnTo>
                  <a:lnTo>
                    <a:pt x="1699" y="327"/>
                  </a:lnTo>
                  <a:lnTo>
                    <a:pt x="1729" y="363"/>
                  </a:lnTo>
                  <a:lnTo>
                    <a:pt x="1758" y="401"/>
                  </a:lnTo>
                  <a:lnTo>
                    <a:pt x="1786" y="440"/>
                  </a:lnTo>
                  <a:lnTo>
                    <a:pt x="1811" y="481"/>
                  </a:lnTo>
                  <a:lnTo>
                    <a:pt x="1835" y="523"/>
                  </a:lnTo>
                  <a:lnTo>
                    <a:pt x="1856" y="566"/>
                  </a:lnTo>
                  <a:lnTo>
                    <a:pt x="1876" y="610"/>
                  </a:lnTo>
                  <a:lnTo>
                    <a:pt x="1893" y="655"/>
                  </a:lnTo>
                  <a:lnTo>
                    <a:pt x="1908" y="702"/>
                  </a:lnTo>
                  <a:lnTo>
                    <a:pt x="1922" y="749"/>
                  </a:lnTo>
                  <a:lnTo>
                    <a:pt x="1933" y="798"/>
                  </a:lnTo>
                  <a:lnTo>
                    <a:pt x="1941" y="847"/>
                  </a:lnTo>
                  <a:lnTo>
                    <a:pt x="1947" y="897"/>
                  </a:lnTo>
                  <a:lnTo>
                    <a:pt x="1951" y="947"/>
                  </a:lnTo>
                  <a:lnTo>
                    <a:pt x="1952" y="999"/>
                  </a:lnTo>
                  <a:lnTo>
                    <a:pt x="1951" y="1050"/>
                  </a:lnTo>
                  <a:lnTo>
                    <a:pt x="1947" y="1101"/>
                  </a:lnTo>
                  <a:lnTo>
                    <a:pt x="1941" y="1151"/>
                  </a:lnTo>
                  <a:lnTo>
                    <a:pt x="1933" y="1200"/>
                  </a:lnTo>
                  <a:lnTo>
                    <a:pt x="1922" y="1248"/>
                  </a:lnTo>
                  <a:lnTo>
                    <a:pt x="1909" y="1296"/>
                  </a:lnTo>
                  <a:lnTo>
                    <a:pt x="1893" y="1342"/>
                  </a:lnTo>
                  <a:lnTo>
                    <a:pt x="1876" y="1388"/>
                  </a:lnTo>
                  <a:lnTo>
                    <a:pt x="1856" y="1432"/>
                  </a:lnTo>
                  <a:lnTo>
                    <a:pt x="1835" y="1475"/>
                  </a:lnTo>
                  <a:lnTo>
                    <a:pt x="1811" y="1517"/>
                  </a:lnTo>
                  <a:lnTo>
                    <a:pt x="1786" y="1557"/>
                  </a:lnTo>
                  <a:lnTo>
                    <a:pt x="1759" y="1596"/>
                  </a:lnTo>
                  <a:lnTo>
                    <a:pt x="1730" y="1634"/>
                  </a:lnTo>
                  <a:lnTo>
                    <a:pt x="1699" y="1670"/>
                  </a:lnTo>
                  <a:lnTo>
                    <a:pt x="1667" y="1705"/>
                  </a:lnTo>
                  <a:lnTo>
                    <a:pt x="1633" y="1738"/>
                  </a:lnTo>
                  <a:lnTo>
                    <a:pt x="1597" y="1770"/>
                  </a:lnTo>
                  <a:lnTo>
                    <a:pt x="1560" y="1799"/>
                  </a:lnTo>
                  <a:lnTo>
                    <a:pt x="1522" y="1827"/>
                  </a:lnTo>
                  <a:lnTo>
                    <a:pt x="1482" y="1853"/>
                  </a:lnTo>
                  <a:lnTo>
                    <a:pt x="1442" y="1877"/>
                  </a:lnTo>
                  <a:lnTo>
                    <a:pt x="1399" y="1899"/>
                  </a:lnTo>
                  <a:lnTo>
                    <a:pt x="1356" y="1919"/>
                  </a:lnTo>
                  <a:lnTo>
                    <a:pt x="1312" y="1937"/>
                  </a:lnTo>
                  <a:lnTo>
                    <a:pt x="1267" y="1953"/>
                  </a:lnTo>
                  <a:lnTo>
                    <a:pt x="1220" y="1966"/>
                  </a:lnTo>
                  <a:lnTo>
                    <a:pt x="1173" y="1977"/>
                  </a:lnTo>
                  <a:lnTo>
                    <a:pt x="1125" y="1986"/>
                  </a:lnTo>
                  <a:lnTo>
                    <a:pt x="1076" y="1992"/>
                  </a:lnTo>
                  <a:lnTo>
                    <a:pt x="1026" y="1996"/>
                  </a:lnTo>
                  <a:lnTo>
                    <a:pt x="976" y="1998"/>
                  </a:lnTo>
                  <a:lnTo>
                    <a:pt x="926" y="1996"/>
                  </a:lnTo>
                  <a:lnTo>
                    <a:pt x="876" y="1992"/>
                  </a:lnTo>
                  <a:lnTo>
                    <a:pt x="827" y="1986"/>
                  </a:lnTo>
                  <a:lnTo>
                    <a:pt x="779" y="1977"/>
                  </a:lnTo>
                  <a:lnTo>
                    <a:pt x="732" y="1966"/>
                  </a:lnTo>
                  <a:lnTo>
                    <a:pt x="686" y="1953"/>
                  </a:lnTo>
                  <a:lnTo>
                    <a:pt x="640" y="1937"/>
                  </a:lnTo>
                  <a:lnTo>
                    <a:pt x="596" y="1919"/>
                  </a:lnTo>
                  <a:lnTo>
                    <a:pt x="553" y="1899"/>
                  </a:lnTo>
                  <a:lnTo>
                    <a:pt x="511" y="1877"/>
                  </a:lnTo>
                  <a:lnTo>
                    <a:pt x="470" y="1853"/>
                  </a:lnTo>
                  <a:lnTo>
                    <a:pt x="430" y="1827"/>
                  </a:lnTo>
                  <a:lnTo>
                    <a:pt x="392" y="1799"/>
                  </a:lnTo>
                  <a:lnTo>
                    <a:pt x="355" y="1770"/>
                  </a:lnTo>
                  <a:lnTo>
                    <a:pt x="320" y="1738"/>
                  </a:lnTo>
                  <a:lnTo>
                    <a:pt x="286" y="1705"/>
                  </a:lnTo>
                  <a:lnTo>
                    <a:pt x="253" y="1670"/>
                  </a:lnTo>
                  <a:lnTo>
                    <a:pt x="223" y="1634"/>
                  </a:lnTo>
                  <a:lnTo>
                    <a:pt x="194" y="1596"/>
                  </a:lnTo>
                  <a:lnTo>
                    <a:pt x="167" y="1557"/>
                  </a:lnTo>
                  <a:lnTo>
                    <a:pt x="141" y="1517"/>
                  </a:lnTo>
                  <a:lnTo>
                    <a:pt x="118" y="1475"/>
                  </a:lnTo>
                  <a:lnTo>
                    <a:pt x="96" y="1432"/>
                  </a:lnTo>
                  <a:lnTo>
                    <a:pt x="77" y="1388"/>
                  </a:lnTo>
                  <a:lnTo>
                    <a:pt x="59" y="1342"/>
                  </a:lnTo>
                  <a:lnTo>
                    <a:pt x="44" y="1296"/>
                  </a:lnTo>
                  <a:lnTo>
                    <a:pt x="31" y="1249"/>
                  </a:lnTo>
                  <a:lnTo>
                    <a:pt x="20" y="1200"/>
                  </a:lnTo>
                  <a:lnTo>
                    <a:pt x="11" y="1151"/>
                  </a:lnTo>
                  <a:lnTo>
                    <a:pt x="5" y="1101"/>
                  </a:lnTo>
                  <a:lnTo>
                    <a:pt x="1" y="1050"/>
                  </a:lnTo>
                  <a:lnTo>
                    <a:pt x="0" y="999"/>
                  </a:lnTo>
                  <a:close/>
                  <a:moveTo>
                    <a:pt x="6" y="1050"/>
                  </a:moveTo>
                  <a:lnTo>
                    <a:pt x="10" y="1100"/>
                  </a:lnTo>
                  <a:lnTo>
                    <a:pt x="16" y="1150"/>
                  </a:lnTo>
                  <a:lnTo>
                    <a:pt x="25" y="1199"/>
                  </a:lnTo>
                  <a:lnTo>
                    <a:pt x="35" y="1247"/>
                  </a:lnTo>
                  <a:lnTo>
                    <a:pt x="48" y="1294"/>
                  </a:lnTo>
                  <a:lnTo>
                    <a:pt x="64" y="1340"/>
                  </a:lnTo>
                  <a:lnTo>
                    <a:pt x="81" y="1386"/>
                  </a:lnTo>
                  <a:lnTo>
                    <a:pt x="101" y="1430"/>
                  </a:lnTo>
                  <a:lnTo>
                    <a:pt x="122" y="1472"/>
                  </a:lnTo>
                  <a:lnTo>
                    <a:pt x="145" y="1514"/>
                  </a:lnTo>
                  <a:lnTo>
                    <a:pt x="171" y="1554"/>
                  </a:lnTo>
                  <a:lnTo>
                    <a:pt x="198" y="1593"/>
                  </a:lnTo>
                  <a:lnTo>
                    <a:pt x="227" y="1631"/>
                  </a:lnTo>
                  <a:lnTo>
                    <a:pt x="257" y="1667"/>
                  </a:lnTo>
                  <a:lnTo>
                    <a:pt x="289" y="1702"/>
                  </a:lnTo>
                  <a:lnTo>
                    <a:pt x="323" y="1734"/>
                  </a:lnTo>
                  <a:lnTo>
                    <a:pt x="358" y="1766"/>
                  </a:lnTo>
                  <a:lnTo>
                    <a:pt x="395" y="1795"/>
                  </a:lnTo>
                  <a:lnTo>
                    <a:pt x="433" y="1823"/>
                  </a:lnTo>
                  <a:lnTo>
                    <a:pt x="472" y="1849"/>
                  </a:lnTo>
                  <a:lnTo>
                    <a:pt x="513" y="1873"/>
                  </a:lnTo>
                  <a:lnTo>
                    <a:pt x="555" y="1895"/>
                  </a:lnTo>
                  <a:lnTo>
                    <a:pt x="598" y="1914"/>
                  </a:lnTo>
                  <a:lnTo>
                    <a:pt x="642" y="1932"/>
                  </a:lnTo>
                  <a:lnTo>
                    <a:pt x="687" y="1948"/>
                  </a:lnTo>
                  <a:lnTo>
                    <a:pt x="733" y="1961"/>
                  </a:lnTo>
                  <a:lnTo>
                    <a:pt x="780" y="1972"/>
                  </a:lnTo>
                  <a:lnTo>
                    <a:pt x="828" y="1981"/>
                  </a:lnTo>
                  <a:lnTo>
                    <a:pt x="877" y="1988"/>
                  </a:lnTo>
                  <a:lnTo>
                    <a:pt x="926" y="1991"/>
                  </a:lnTo>
                  <a:lnTo>
                    <a:pt x="976" y="1993"/>
                  </a:lnTo>
                  <a:lnTo>
                    <a:pt x="1026" y="1991"/>
                  </a:lnTo>
                  <a:lnTo>
                    <a:pt x="1075" y="1988"/>
                  </a:lnTo>
                  <a:lnTo>
                    <a:pt x="1124" y="1981"/>
                  </a:lnTo>
                  <a:lnTo>
                    <a:pt x="1172" y="1972"/>
                  </a:lnTo>
                  <a:lnTo>
                    <a:pt x="1219" y="1961"/>
                  </a:lnTo>
                  <a:lnTo>
                    <a:pt x="1265" y="1948"/>
                  </a:lnTo>
                  <a:lnTo>
                    <a:pt x="1310" y="1932"/>
                  </a:lnTo>
                  <a:lnTo>
                    <a:pt x="1354" y="1915"/>
                  </a:lnTo>
                  <a:lnTo>
                    <a:pt x="1397" y="1895"/>
                  </a:lnTo>
                  <a:lnTo>
                    <a:pt x="1439" y="1873"/>
                  </a:lnTo>
                  <a:lnTo>
                    <a:pt x="1480" y="1849"/>
                  </a:lnTo>
                  <a:lnTo>
                    <a:pt x="1519" y="1823"/>
                  </a:lnTo>
                  <a:lnTo>
                    <a:pt x="1557" y="1795"/>
                  </a:lnTo>
                  <a:lnTo>
                    <a:pt x="1594" y="1766"/>
                  </a:lnTo>
                  <a:lnTo>
                    <a:pt x="1629" y="1735"/>
                  </a:lnTo>
                  <a:lnTo>
                    <a:pt x="1663" y="1702"/>
                  </a:lnTo>
                  <a:lnTo>
                    <a:pt x="1695" y="1667"/>
                  </a:lnTo>
                  <a:lnTo>
                    <a:pt x="1725" y="1631"/>
                  </a:lnTo>
                  <a:lnTo>
                    <a:pt x="1754" y="1594"/>
                  </a:lnTo>
                  <a:lnTo>
                    <a:pt x="1781" y="1555"/>
                  </a:lnTo>
                  <a:lnTo>
                    <a:pt x="1807" y="1514"/>
                  </a:lnTo>
                  <a:lnTo>
                    <a:pt x="1830" y="1473"/>
                  </a:lnTo>
                  <a:lnTo>
                    <a:pt x="1852" y="1430"/>
                  </a:lnTo>
                  <a:lnTo>
                    <a:pt x="1871" y="1386"/>
                  </a:lnTo>
                  <a:lnTo>
                    <a:pt x="1888" y="1341"/>
                  </a:lnTo>
                  <a:lnTo>
                    <a:pt x="1904" y="1294"/>
                  </a:lnTo>
                  <a:lnTo>
                    <a:pt x="1917" y="1247"/>
                  </a:lnTo>
                  <a:lnTo>
                    <a:pt x="1928" y="1199"/>
                  </a:lnTo>
                  <a:lnTo>
                    <a:pt x="1936" y="1150"/>
                  </a:lnTo>
                  <a:lnTo>
                    <a:pt x="1942" y="1101"/>
                  </a:lnTo>
                  <a:lnTo>
                    <a:pt x="1946" y="1050"/>
                  </a:lnTo>
                  <a:lnTo>
                    <a:pt x="1947" y="999"/>
                  </a:lnTo>
                  <a:lnTo>
                    <a:pt x="1946" y="948"/>
                  </a:lnTo>
                  <a:lnTo>
                    <a:pt x="1942" y="897"/>
                  </a:lnTo>
                  <a:lnTo>
                    <a:pt x="1936" y="848"/>
                  </a:lnTo>
                  <a:lnTo>
                    <a:pt x="1928" y="799"/>
                  </a:lnTo>
                  <a:lnTo>
                    <a:pt x="1917" y="751"/>
                  </a:lnTo>
                  <a:lnTo>
                    <a:pt x="1904" y="703"/>
                  </a:lnTo>
                  <a:lnTo>
                    <a:pt x="1888" y="657"/>
                  </a:lnTo>
                  <a:lnTo>
                    <a:pt x="1871" y="612"/>
                  </a:lnTo>
                  <a:lnTo>
                    <a:pt x="1852" y="568"/>
                  </a:lnTo>
                  <a:lnTo>
                    <a:pt x="1830" y="525"/>
                  </a:lnTo>
                  <a:lnTo>
                    <a:pt x="1807" y="484"/>
                  </a:lnTo>
                  <a:lnTo>
                    <a:pt x="1781" y="443"/>
                  </a:lnTo>
                  <a:lnTo>
                    <a:pt x="1754" y="404"/>
                  </a:lnTo>
                  <a:lnTo>
                    <a:pt x="1726" y="367"/>
                  </a:lnTo>
                  <a:lnTo>
                    <a:pt x="1695" y="331"/>
                  </a:lnTo>
                  <a:lnTo>
                    <a:pt x="1663" y="296"/>
                  </a:lnTo>
                  <a:lnTo>
                    <a:pt x="1629" y="263"/>
                  </a:lnTo>
                  <a:lnTo>
                    <a:pt x="1594" y="232"/>
                  </a:lnTo>
                  <a:lnTo>
                    <a:pt x="1557" y="203"/>
                  </a:lnTo>
                  <a:lnTo>
                    <a:pt x="1519" y="175"/>
                  </a:lnTo>
                  <a:lnTo>
                    <a:pt x="1480" y="149"/>
                  </a:lnTo>
                  <a:lnTo>
                    <a:pt x="1439" y="125"/>
                  </a:lnTo>
                  <a:lnTo>
                    <a:pt x="1397" y="103"/>
                  </a:lnTo>
                  <a:lnTo>
                    <a:pt x="1354" y="83"/>
                  </a:lnTo>
                  <a:lnTo>
                    <a:pt x="1310" y="65"/>
                  </a:lnTo>
                  <a:lnTo>
                    <a:pt x="1265" y="50"/>
                  </a:lnTo>
                  <a:lnTo>
                    <a:pt x="1219" y="36"/>
                  </a:lnTo>
                  <a:lnTo>
                    <a:pt x="1172" y="25"/>
                  </a:lnTo>
                  <a:lnTo>
                    <a:pt x="1124" y="16"/>
                  </a:lnTo>
                  <a:lnTo>
                    <a:pt x="1075" y="10"/>
                  </a:lnTo>
                  <a:lnTo>
                    <a:pt x="1026" y="6"/>
                  </a:lnTo>
                  <a:lnTo>
                    <a:pt x="976" y="5"/>
                  </a:lnTo>
                  <a:lnTo>
                    <a:pt x="926" y="6"/>
                  </a:lnTo>
                  <a:lnTo>
                    <a:pt x="877" y="10"/>
                  </a:lnTo>
                  <a:lnTo>
                    <a:pt x="828" y="16"/>
                  </a:lnTo>
                  <a:lnTo>
                    <a:pt x="780" y="25"/>
                  </a:lnTo>
                  <a:lnTo>
                    <a:pt x="733" y="36"/>
                  </a:lnTo>
                  <a:lnTo>
                    <a:pt x="687" y="50"/>
                  </a:lnTo>
                  <a:lnTo>
                    <a:pt x="642" y="65"/>
                  </a:lnTo>
                  <a:lnTo>
                    <a:pt x="598" y="83"/>
                  </a:lnTo>
                  <a:lnTo>
                    <a:pt x="555" y="103"/>
                  </a:lnTo>
                  <a:lnTo>
                    <a:pt x="513" y="125"/>
                  </a:lnTo>
                  <a:lnTo>
                    <a:pt x="473" y="149"/>
                  </a:lnTo>
                  <a:lnTo>
                    <a:pt x="433" y="175"/>
                  </a:lnTo>
                  <a:lnTo>
                    <a:pt x="395" y="202"/>
                  </a:lnTo>
                  <a:lnTo>
                    <a:pt x="358" y="232"/>
                  </a:lnTo>
                  <a:lnTo>
                    <a:pt x="323" y="263"/>
                  </a:lnTo>
                  <a:lnTo>
                    <a:pt x="289" y="296"/>
                  </a:lnTo>
                  <a:lnTo>
                    <a:pt x="257" y="331"/>
                  </a:lnTo>
                  <a:lnTo>
                    <a:pt x="227" y="367"/>
                  </a:lnTo>
                  <a:lnTo>
                    <a:pt x="198" y="404"/>
                  </a:lnTo>
                  <a:lnTo>
                    <a:pt x="171" y="443"/>
                  </a:lnTo>
                  <a:lnTo>
                    <a:pt x="145" y="483"/>
                  </a:lnTo>
                  <a:lnTo>
                    <a:pt x="122" y="525"/>
                  </a:lnTo>
                  <a:lnTo>
                    <a:pt x="101" y="568"/>
                  </a:lnTo>
                  <a:lnTo>
                    <a:pt x="81" y="612"/>
                  </a:lnTo>
                  <a:lnTo>
                    <a:pt x="64" y="657"/>
                  </a:lnTo>
                  <a:lnTo>
                    <a:pt x="49" y="703"/>
                  </a:lnTo>
                  <a:lnTo>
                    <a:pt x="35" y="750"/>
                  </a:lnTo>
                  <a:lnTo>
                    <a:pt x="25" y="799"/>
                  </a:lnTo>
                  <a:lnTo>
                    <a:pt x="16" y="847"/>
                  </a:lnTo>
                  <a:lnTo>
                    <a:pt x="10" y="897"/>
                  </a:lnTo>
                  <a:lnTo>
                    <a:pt x="6" y="948"/>
                  </a:lnTo>
                  <a:lnTo>
                    <a:pt x="5" y="999"/>
                  </a:lnTo>
                  <a:lnTo>
                    <a:pt x="6" y="1050"/>
                  </a:lnTo>
                  <a:close/>
                </a:path>
              </a:pathLst>
            </a:custGeom>
            <a:solidFill>
              <a:srgbClr val="558ED5"/>
            </a:solidFill>
            <a:ln w="0" cap="flat">
              <a:solidFill>
                <a:srgbClr val="558ED5"/>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pic>
          <p:nvPicPr>
            <p:cNvPr id="34" name="Picture 34"/>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2100" y="3241"/>
              <a:ext cx="589" cy="2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5" name="Freeform 36"/>
            <p:cNvSpPr>
              <a:spLocks/>
            </p:cNvSpPr>
            <p:nvPr/>
          </p:nvSpPr>
          <p:spPr bwMode="auto">
            <a:xfrm>
              <a:off x="2104" y="3211"/>
              <a:ext cx="567" cy="246"/>
            </a:xfrm>
            <a:custGeom>
              <a:avLst/>
              <a:gdLst>
                <a:gd name="T0" fmla="*/ 0 w 5634"/>
                <a:gd name="T1" fmla="*/ 409 h 2450"/>
                <a:gd name="T2" fmla="*/ 409 w 5634"/>
                <a:gd name="T3" fmla="*/ 0 h 2450"/>
                <a:gd name="T4" fmla="*/ 5225 w 5634"/>
                <a:gd name="T5" fmla="*/ 0 h 2450"/>
                <a:gd name="T6" fmla="*/ 5634 w 5634"/>
                <a:gd name="T7" fmla="*/ 409 h 2450"/>
                <a:gd name="T8" fmla="*/ 5634 w 5634"/>
                <a:gd name="T9" fmla="*/ 2042 h 2450"/>
                <a:gd name="T10" fmla="*/ 5225 w 5634"/>
                <a:gd name="T11" fmla="*/ 2450 h 2450"/>
                <a:gd name="T12" fmla="*/ 409 w 5634"/>
                <a:gd name="T13" fmla="*/ 2450 h 2450"/>
                <a:gd name="T14" fmla="*/ 0 w 5634"/>
                <a:gd name="T15" fmla="*/ 2042 h 2450"/>
                <a:gd name="T16" fmla="*/ 0 w 5634"/>
                <a:gd name="T17" fmla="*/ 409 h 2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34" h="2450">
                  <a:moveTo>
                    <a:pt x="0" y="409"/>
                  </a:moveTo>
                  <a:cubicBezTo>
                    <a:pt x="0" y="183"/>
                    <a:pt x="183" y="0"/>
                    <a:pt x="409" y="0"/>
                  </a:cubicBezTo>
                  <a:lnTo>
                    <a:pt x="5225" y="0"/>
                  </a:lnTo>
                  <a:cubicBezTo>
                    <a:pt x="5451" y="0"/>
                    <a:pt x="5634" y="183"/>
                    <a:pt x="5634" y="409"/>
                  </a:cubicBezTo>
                  <a:lnTo>
                    <a:pt x="5634" y="2042"/>
                  </a:lnTo>
                  <a:cubicBezTo>
                    <a:pt x="5634" y="2268"/>
                    <a:pt x="5451" y="2450"/>
                    <a:pt x="5225" y="2450"/>
                  </a:cubicBezTo>
                  <a:lnTo>
                    <a:pt x="409" y="2450"/>
                  </a:lnTo>
                  <a:cubicBezTo>
                    <a:pt x="183" y="2450"/>
                    <a:pt x="0" y="2268"/>
                    <a:pt x="0" y="2042"/>
                  </a:cubicBezTo>
                  <a:lnTo>
                    <a:pt x="0" y="409"/>
                  </a:lnTo>
                  <a:close/>
                </a:path>
              </a:pathLst>
            </a:custGeom>
            <a:solidFill>
              <a:srgbClr val="558ED5"/>
            </a:solidFill>
            <a:ln w="2857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36" name="Rectangle 38"/>
            <p:cNvSpPr>
              <a:spLocks noChangeArrowheads="1"/>
            </p:cNvSpPr>
            <p:nvPr/>
          </p:nvSpPr>
          <p:spPr bwMode="auto">
            <a:xfrm>
              <a:off x="2252" y="3275"/>
              <a:ext cx="326"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Property</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7" name="Rectangle 39"/>
            <p:cNvSpPr>
              <a:spLocks noChangeArrowheads="1"/>
            </p:cNvSpPr>
            <p:nvPr/>
          </p:nvSpPr>
          <p:spPr bwMode="auto">
            <a:xfrm>
              <a:off x="2519" y="3283"/>
              <a:ext cx="59"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 name="Rectangle 40"/>
            <p:cNvSpPr>
              <a:spLocks noChangeArrowheads="1"/>
            </p:cNvSpPr>
            <p:nvPr/>
          </p:nvSpPr>
          <p:spPr bwMode="auto">
            <a:xfrm>
              <a:off x="2535" y="3283"/>
              <a:ext cx="59"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9" name="Oval 41"/>
            <p:cNvSpPr>
              <a:spLocks noChangeArrowheads="1"/>
            </p:cNvSpPr>
            <p:nvPr/>
          </p:nvSpPr>
          <p:spPr bwMode="auto">
            <a:xfrm>
              <a:off x="1862" y="1843"/>
              <a:ext cx="980" cy="1047"/>
            </a:xfrm>
            <a:prstGeom prst="ellipse">
              <a:avLst/>
            </a:pr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40" name="Freeform 42"/>
            <p:cNvSpPr>
              <a:spLocks noEditPoints="1"/>
            </p:cNvSpPr>
            <p:nvPr/>
          </p:nvSpPr>
          <p:spPr bwMode="auto">
            <a:xfrm>
              <a:off x="1860" y="1841"/>
              <a:ext cx="984" cy="1052"/>
            </a:xfrm>
            <a:custGeom>
              <a:avLst/>
              <a:gdLst>
                <a:gd name="T0" fmla="*/ 27 w 9784"/>
                <a:gd name="T1" fmla="*/ 4693 h 10451"/>
                <a:gd name="T2" fmla="*/ 298 w 9784"/>
                <a:gd name="T3" fmla="*/ 3431 h 10451"/>
                <a:gd name="T4" fmla="*/ 973 w 9784"/>
                <a:gd name="T5" fmla="*/ 2102 h 10451"/>
                <a:gd name="T6" fmla="*/ 1965 w 9784"/>
                <a:gd name="T7" fmla="*/ 1040 h 10451"/>
                <a:gd name="T8" fmla="*/ 3209 w 9784"/>
                <a:gd name="T9" fmla="*/ 318 h 10451"/>
                <a:gd name="T10" fmla="*/ 4025 w 9784"/>
                <a:gd name="T11" fmla="*/ 82 h 10451"/>
                <a:gd name="T12" fmla="*/ 4765 w 9784"/>
                <a:gd name="T13" fmla="*/ 2 h 10451"/>
                <a:gd name="T14" fmla="*/ 5516 w 9784"/>
                <a:gd name="T15" fmla="*/ 44 h 10451"/>
                <a:gd name="T16" fmla="*/ 6232 w 9784"/>
                <a:gd name="T17" fmla="*/ 200 h 10451"/>
                <a:gd name="T18" fmla="*/ 7430 w 9784"/>
                <a:gd name="T19" fmla="*/ 758 h 10451"/>
                <a:gd name="T20" fmla="*/ 8514 w 9784"/>
                <a:gd name="T21" fmla="*/ 1713 h 10451"/>
                <a:gd name="T22" fmla="*/ 9302 w 9784"/>
                <a:gd name="T23" fmla="*/ 2961 h 10451"/>
                <a:gd name="T24" fmla="*/ 9728 w 9784"/>
                <a:gd name="T25" fmla="*/ 4430 h 10451"/>
                <a:gd name="T26" fmla="*/ 9784 w 9784"/>
                <a:gd name="T27" fmla="*/ 5225 h 10451"/>
                <a:gd name="T28" fmla="*/ 9728 w 9784"/>
                <a:gd name="T29" fmla="*/ 6022 h 10451"/>
                <a:gd name="T30" fmla="*/ 9302 w 9784"/>
                <a:gd name="T31" fmla="*/ 7491 h 10451"/>
                <a:gd name="T32" fmla="*/ 8514 w 9784"/>
                <a:gd name="T33" fmla="*/ 8739 h 10451"/>
                <a:gd name="T34" fmla="*/ 7430 w 9784"/>
                <a:gd name="T35" fmla="*/ 9694 h 10451"/>
                <a:gd name="T36" fmla="*/ 6232 w 9784"/>
                <a:gd name="T37" fmla="*/ 10253 h 10451"/>
                <a:gd name="T38" fmla="*/ 5515 w 9784"/>
                <a:gd name="T39" fmla="*/ 10409 h 10451"/>
                <a:gd name="T40" fmla="*/ 4767 w 9784"/>
                <a:gd name="T41" fmla="*/ 10450 h 10451"/>
                <a:gd name="T42" fmla="*/ 4027 w 9784"/>
                <a:gd name="T43" fmla="*/ 10370 h 10451"/>
                <a:gd name="T44" fmla="*/ 3211 w 9784"/>
                <a:gd name="T45" fmla="*/ 10134 h 10451"/>
                <a:gd name="T46" fmla="*/ 1966 w 9784"/>
                <a:gd name="T47" fmla="*/ 9413 h 10451"/>
                <a:gd name="T48" fmla="*/ 973 w 9784"/>
                <a:gd name="T49" fmla="*/ 8353 h 10451"/>
                <a:gd name="T50" fmla="*/ 298 w 9784"/>
                <a:gd name="T51" fmla="*/ 7023 h 10451"/>
                <a:gd name="T52" fmla="*/ 26 w 9784"/>
                <a:gd name="T53" fmla="*/ 5761 h 10451"/>
                <a:gd name="T54" fmla="*/ 25 w 9784"/>
                <a:gd name="T55" fmla="*/ 5201 h 10451"/>
                <a:gd name="T56" fmla="*/ 64 w 9784"/>
                <a:gd name="T57" fmla="*/ 5624 h 10451"/>
                <a:gd name="T58" fmla="*/ 268 w 9784"/>
                <a:gd name="T59" fmla="*/ 6765 h 10451"/>
                <a:gd name="T60" fmla="*/ 878 w 9784"/>
                <a:gd name="T61" fmla="*/ 8120 h 10451"/>
                <a:gd name="T62" fmla="*/ 1814 w 9784"/>
                <a:gd name="T63" fmla="*/ 9220 h 10451"/>
                <a:gd name="T64" fmla="*/ 3009 w 9784"/>
                <a:gd name="T65" fmla="*/ 9995 h 10451"/>
                <a:gd name="T66" fmla="*/ 3918 w 9784"/>
                <a:gd name="T67" fmla="*/ 10296 h 10451"/>
                <a:gd name="T68" fmla="*/ 4644 w 9784"/>
                <a:gd name="T69" fmla="*/ 10394 h 10451"/>
                <a:gd name="T70" fmla="*/ 5385 w 9784"/>
                <a:gd name="T71" fmla="*/ 10375 h 10451"/>
                <a:gd name="T72" fmla="*/ 6101 w 9784"/>
                <a:gd name="T73" fmla="*/ 10239 h 10451"/>
                <a:gd name="T74" fmla="*/ 7199 w 9784"/>
                <a:gd name="T75" fmla="*/ 9778 h 10451"/>
                <a:gd name="T76" fmla="*/ 8315 w 9784"/>
                <a:gd name="T77" fmla="*/ 8887 h 10451"/>
                <a:gd name="T78" fmla="*/ 9149 w 9784"/>
                <a:gd name="T79" fmla="*/ 7694 h 10451"/>
                <a:gd name="T80" fmla="*/ 9636 w 9784"/>
                <a:gd name="T81" fmla="*/ 6270 h 10451"/>
                <a:gd name="T82" fmla="*/ 9733 w 9784"/>
                <a:gd name="T83" fmla="*/ 5360 h 10451"/>
                <a:gd name="T84" fmla="*/ 9695 w 9784"/>
                <a:gd name="T85" fmla="*/ 4567 h 10451"/>
                <a:gd name="T86" fmla="*/ 9354 w 9784"/>
                <a:gd name="T87" fmla="*/ 3212 h 10451"/>
                <a:gd name="T88" fmla="*/ 8629 w 9784"/>
                <a:gd name="T89" fmla="*/ 1935 h 10451"/>
                <a:gd name="T90" fmla="*/ 7600 w 9784"/>
                <a:gd name="T91" fmla="*/ 935 h 10451"/>
                <a:gd name="T92" fmla="*/ 6333 w 9784"/>
                <a:gd name="T93" fmla="*/ 284 h 10451"/>
                <a:gd name="T94" fmla="*/ 5630 w 9784"/>
                <a:gd name="T95" fmla="*/ 111 h 10451"/>
                <a:gd name="T96" fmla="*/ 4892 w 9784"/>
                <a:gd name="T97" fmla="*/ 50 h 10451"/>
                <a:gd name="T98" fmla="*/ 4155 w 9784"/>
                <a:gd name="T99" fmla="*/ 110 h 10451"/>
                <a:gd name="T100" fmla="*/ 3453 w 9784"/>
                <a:gd name="T101" fmla="*/ 283 h 10451"/>
                <a:gd name="T102" fmla="*/ 2187 w 9784"/>
                <a:gd name="T103" fmla="*/ 934 h 10451"/>
                <a:gd name="T104" fmla="*/ 1158 w 9784"/>
                <a:gd name="T105" fmla="*/ 1934 h 10451"/>
                <a:gd name="T106" fmla="*/ 432 w 9784"/>
                <a:gd name="T107" fmla="*/ 3211 h 10451"/>
                <a:gd name="T108" fmla="*/ 90 w 9784"/>
                <a:gd name="T109" fmla="*/ 4567 h 10451"/>
                <a:gd name="T110" fmla="*/ 26 w 9784"/>
                <a:gd name="T111" fmla="*/ 5251 h 10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784" h="10451">
                  <a:moveTo>
                    <a:pt x="26" y="5201"/>
                  </a:moveTo>
                  <a:lnTo>
                    <a:pt x="1" y="5226"/>
                  </a:lnTo>
                  <a:lnTo>
                    <a:pt x="3" y="5092"/>
                  </a:lnTo>
                  <a:lnTo>
                    <a:pt x="8" y="4958"/>
                  </a:lnTo>
                  <a:lnTo>
                    <a:pt x="16" y="4825"/>
                  </a:lnTo>
                  <a:lnTo>
                    <a:pt x="27" y="4693"/>
                  </a:lnTo>
                  <a:lnTo>
                    <a:pt x="41" y="4562"/>
                  </a:lnTo>
                  <a:lnTo>
                    <a:pt x="58" y="4431"/>
                  </a:lnTo>
                  <a:lnTo>
                    <a:pt x="101" y="4174"/>
                  </a:lnTo>
                  <a:lnTo>
                    <a:pt x="155" y="3922"/>
                  </a:lnTo>
                  <a:lnTo>
                    <a:pt x="221" y="3674"/>
                  </a:lnTo>
                  <a:lnTo>
                    <a:pt x="298" y="3431"/>
                  </a:lnTo>
                  <a:lnTo>
                    <a:pt x="386" y="3194"/>
                  </a:lnTo>
                  <a:lnTo>
                    <a:pt x="483" y="2962"/>
                  </a:lnTo>
                  <a:lnTo>
                    <a:pt x="591" y="2737"/>
                  </a:lnTo>
                  <a:lnTo>
                    <a:pt x="709" y="2518"/>
                  </a:lnTo>
                  <a:lnTo>
                    <a:pt x="836" y="2306"/>
                  </a:lnTo>
                  <a:lnTo>
                    <a:pt x="973" y="2102"/>
                  </a:lnTo>
                  <a:lnTo>
                    <a:pt x="1117" y="1904"/>
                  </a:lnTo>
                  <a:lnTo>
                    <a:pt x="1271" y="1714"/>
                  </a:lnTo>
                  <a:lnTo>
                    <a:pt x="1433" y="1533"/>
                  </a:lnTo>
                  <a:lnTo>
                    <a:pt x="1603" y="1360"/>
                  </a:lnTo>
                  <a:lnTo>
                    <a:pt x="1781" y="1196"/>
                  </a:lnTo>
                  <a:lnTo>
                    <a:pt x="1965" y="1040"/>
                  </a:lnTo>
                  <a:lnTo>
                    <a:pt x="2157" y="895"/>
                  </a:lnTo>
                  <a:lnTo>
                    <a:pt x="2355" y="758"/>
                  </a:lnTo>
                  <a:lnTo>
                    <a:pt x="2560" y="632"/>
                  </a:lnTo>
                  <a:lnTo>
                    <a:pt x="2770" y="517"/>
                  </a:lnTo>
                  <a:lnTo>
                    <a:pt x="2987" y="412"/>
                  </a:lnTo>
                  <a:lnTo>
                    <a:pt x="3209" y="318"/>
                  </a:lnTo>
                  <a:lnTo>
                    <a:pt x="3436" y="236"/>
                  </a:lnTo>
                  <a:lnTo>
                    <a:pt x="3552" y="199"/>
                  </a:lnTo>
                  <a:lnTo>
                    <a:pt x="3669" y="165"/>
                  </a:lnTo>
                  <a:lnTo>
                    <a:pt x="3787" y="134"/>
                  </a:lnTo>
                  <a:lnTo>
                    <a:pt x="3906" y="107"/>
                  </a:lnTo>
                  <a:lnTo>
                    <a:pt x="4025" y="82"/>
                  </a:lnTo>
                  <a:lnTo>
                    <a:pt x="4147" y="61"/>
                  </a:lnTo>
                  <a:lnTo>
                    <a:pt x="4268" y="42"/>
                  </a:lnTo>
                  <a:lnTo>
                    <a:pt x="4391" y="27"/>
                  </a:lnTo>
                  <a:lnTo>
                    <a:pt x="4515" y="16"/>
                  </a:lnTo>
                  <a:lnTo>
                    <a:pt x="4639" y="7"/>
                  </a:lnTo>
                  <a:lnTo>
                    <a:pt x="4765" y="2"/>
                  </a:lnTo>
                  <a:lnTo>
                    <a:pt x="4891" y="0"/>
                  </a:lnTo>
                  <a:lnTo>
                    <a:pt x="5019" y="3"/>
                  </a:lnTo>
                  <a:lnTo>
                    <a:pt x="5145" y="8"/>
                  </a:lnTo>
                  <a:lnTo>
                    <a:pt x="5269" y="17"/>
                  </a:lnTo>
                  <a:lnTo>
                    <a:pt x="5393" y="29"/>
                  </a:lnTo>
                  <a:lnTo>
                    <a:pt x="5516" y="44"/>
                  </a:lnTo>
                  <a:lnTo>
                    <a:pt x="5638" y="62"/>
                  </a:lnTo>
                  <a:lnTo>
                    <a:pt x="5759" y="83"/>
                  </a:lnTo>
                  <a:lnTo>
                    <a:pt x="5879" y="107"/>
                  </a:lnTo>
                  <a:lnTo>
                    <a:pt x="5998" y="135"/>
                  </a:lnTo>
                  <a:lnTo>
                    <a:pt x="6116" y="166"/>
                  </a:lnTo>
                  <a:lnTo>
                    <a:pt x="6232" y="200"/>
                  </a:lnTo>
                  <a:lnTo>
                    <a:pt x="6348" y="237"/>
                  </a:lnTo>
                  <a:lnTo>
                    <a:pt x="6575" y="318"/>
                  </a:lnTo>
                  <a:lnTo>
                    <a:pt x="6797" y="412"/>
                  </a:lnTo>
                  <a:lnTo>
                    <a:pt x="7014" y="517"/>
                  </a:lnTo>
                  <a:lnTo>
                    <a:pt x="7225" y="632"/>
                  </a:lnTo>
                  <a:lnTo>
                    <a:pt x="7430" y="758"/>
                  </a:lnTo>
                  <a:lnTo>
                    <a:pt x="7628" y="894"/>
                  </a:lnTo>
                  <a:lnTo>
                    <a:pt x="7820" y="1040"/>
                  </a:lnTo>
                  <a:lnTo>
                    <a:pt x="8005" y="1195"/>
                  </a:lnTo>
                  <a:lnTo>
                    <a:pt x="8182" y="1359"/>
                  </a:lnTo>
                  <a:lnTo>
                    <a:pt x="8352" y="1532"/>
                  </a:lnTo>
                  <a:lnTo>
                    <a:pt x="8514" y="1713"/>
                  </a:lnTo>
                  <a:lnTo>
                    <a:pt x="8668" y="1903"/>
                  </a:lnTo>
                  <a:lnTo>
                    <a:pt x="8813" y="2100"/>
                  </a:lnTo>
                  <a:lnTo>
                    <a:pt x="8949" y="2305"/>
                  </a:lnTo>
                  <a:lnTo>
                    <a:pt x="9076" y="2517"/>
                  </a:lnTo>
                  <a:lnTo>
                    <a:pt x="9194" y="2736"/>
                  </a:lnTo>
                  <a:lnTo>
                    <a:pt x="9302" y="2961"/>
                  </a:lnTo>
                  <a:lnTo>
                    <a:pt x="9400" y="3192"/>
                  </a:lnTo>
                  <a:lnTo>
                    <a:pt x="9487" y="3429"/>
                  </a:lnTo>
                  <a:lnTo>
                    <a:pt x="9564" y="3672"/>
                  </a:lnTo>
                  <a:lnTo>
                    <a:pt x="9630" y="3920"/>
                  </a:lnTo>
                  <a:lnTo>
                    <a:pt x="9685" y="4173"/>
                  </a:lnTo>
                  <a:lnTo>
                    <a:pt x="9728" y="4430"/>
                  </a:lnTo>
                  <a:lnTo>
                    <a:pt x="9745" y="4560"/>
                  </a:lnTo>
                  <a:lnTo>
                    <a:pt x="9759" y="4691"/>
                  </a:lnTo>
                  <a:lnTo>
                    <a:pt x="9770" y="4823"/>
                  </a:lnTo>
                  <a:lnTo>
                    <a:pt x="9778" y="4956"/>
                  </a:lnTo>
                  <a:lnTo>
                    <a:pt x="9782" y="5090"/>
                  </a:lnTo>
                  <a:lnTo>
                    <a:pt x="9784" y="5225"/>
                  </a:lnTo>
                  <a:lnTo>
                    <a:pt x="9783" y="5361"/>
                  </a:lnTo>
                  <a:lnTo>
                    <a:pt x="9778" y="5495"/>
                  </a:lnTo>
                  <a:lnTo>
                    <a:pt x="9770" y="5628"/>
                  </a:lnTo>
                  <a:lnTo>
                    <a:pt x="9759" y="5760"/>
                  </a:lnTo>
                  <a:lnTo>
                    <a:pt x="9745" y="5892"/>
                  </a:lnTo>
                  <a:lnTo>
                    <a:pt x="9728" y="6022"/>
                  </a:lnTo>
                  <a:lnTo>
                    <a:pt x="9685" y="6279"/>
                  </a:lnTo>
                  <a:lnTo>
                    <a:pt x="9631" y="6531"/>
                  </a:lnTo>
                  <a:lnTo>
                    <a:pt x="9565" y="6779"/>
                  </a:lnTo>
                  <a:lnTo>
                    <a:pt x="9488" y="7022"/>
                  </a:lnTo>
                  <a:lnTo>
                    <a:pt x="9400" y="7259"/>
                  </a:lnTo>
                  <a:lnTo>
                    <a:pt x="9302" y="7491"/>
                  </a:lnTo>
                  <a:lnTo>
                    <a:pt x="9195" y="7716"/>
                  </a:lnTo>
                  <a:lnTo>
                    <a:pt x="9077" y="7935"/>
                  </a:lnTo>
                  <a:lnTo>
                    <a:pt x="8950" y="8147"/>
                  </a:lnTo>
                  <a:lnTo>
                    <a:pt x="8813" y="8352"/>
                  </a:lnTo>
                  <a:lnTo>
                    <a:pt x="8668" y="8549"/>
                  </a:lnTo>
                  <a:lnTo>
                    <a:pt x="8514" y="8739"/>
                  </a:lnTo>
                  <a:lnTo>
                    <a:pt x="8353" y="8920"/>
                  </a:lnTo>
                  <a:lnTo>
                    <a:pt x="8183" y="9093"/>
                  </a:lnTo>
                  <a:lnTo>
                    <a:pt x="8005" y="9257"/>
                  </a:lnTo>
                  <a:lnTo>
                    <a:pt x="7821" y="9413"/>
                  </a:lnTo>
                  <a:lnTo>
                    <a:pt x="7629" y="9558"/>
                  </a:lnTo>
                  <a:lnTo>
                    <a:pt x="7430" y="9694"/>
                  </a:lnTo>
                  <a:lnTo>
                    <a:pt x="7225" y="9820"/>
                  </a:lnTo>
                  <a:lnTo>
                    <a:pt x="7014" y="9935"/>
                  </a:lnTo>
                  <a:lnTo>
                    <a:pt x="6797" y="10040"/>
                  </a:lnTo>
                  <a:lnTo>
                    <a:pt x="6575" y="10134"/>
                  </a:lnTo>
                  <a:lnTo>
                    <a:pt x="6347" y="10216"/>
                  </a:lnTo>
                  <a:lnTo>
                    <a:pt x="6232" y="10253"/>
                  </a:lnTo>
                  <a:lnTo>
                    <a:pt x="6115" y="10287"/>
                  </a:lnTo>
                  <a:lnTo>
                    <a:pt x="5997" y="10318"/>
                  </a:lnTo>
                  <a:lnTo>
                    <a:pt x="5878" y="10345"/>
                  </a:lnTo>
                  <a:lnTo>
                    <a:pt x="5758" y="10370"/>
                  </a:lnTo>
                  <a:lnTo>
                    <a:pt x="5637" y="10391"/>
                  </a:lnTo>
                  <a:lnTo>
                    <a:pt x="5515" y="10409"/>
                  </a:lnTo>
                  <a:lnTo>
                    <a:pt x="5392" y="10424"/>
                  </a:lnTo>
                  <a:lnTo>
                    <a:pt x="5268" y="10436"/>
                  </a:lnTo>
                  <a:lnTo>
                    <a:pt x="5143" y="10444"/>
                  </a:lnTo>
                  <a:lnTo>
                    <a:pt x="5018" y="10450"/>
                  </a:lnTo>
                  <a:lnTo>
                    <a:pt x="4891" y="10451"/>
                  </a:lnTo>
                  <a:lnTo>
                    <a:pt x="4767" y="10450"/>
                  </a:lnTo>
                  <a:lnTo>
                    <a:pt x="4641" y="10444"/>
                  </a:lnTo>
                  <a:lnTo>
                    <a:pt x="4517" y="10436"/>
                  </a:lnTo>
                  <a:lnTo>
                    <a:pt x="4393" y="10424"/>
                  </a:lnTo>
                  <a:lnTo>
                    <a:pt x="4270" y="10409"/>
                  </a:lnTo>
                  <a:lnTo>
                    <a:pt x="4148" y="10391"/>
                  </a:lnTo>
                  <a:lnTo>
                    <a:pt x="4027" y="10370"/>
                  </a:lnTo>
                  <a:lnTo>
                    <a:pt x="3907" y="10345"/>
                  </a:lnTo>
                  <a:lnTo>
                    <a:pt x="3788" y="10318"/>
                  </a:lnTo>
                  <a:lnTo>
                    <a:pt x="3671" y="10287"/>
                  </a:lnTo>
                  <a:lnTo>
                    <a:pt x="3554" y="10253"/>
                  </a:lnTo>
                  <a:lnTo>
                    <a:pt x="3438" y="10216"/>
                  </a:lnTo>
                  <a:lnTo>
                    <a:pt x="3211" y="10134"/>
                  </a:lnTo>
                  <a:lnTo>
                    <a:pt x="2989" y="10041"/>
                  </a:lnTo>
                  <a:lnTo>
                    <a:pt x="2772" y="9936"/>
                  </a:lnTo>
                  <a:lnTo>
                    <a:pt x="2561" y="9821"/>
                  </a:lnTo>
                  <a:lnTo>
                    <a:pt x="2356" y="9695"/>
                  </a:lnTo>
                  <a:lnTo>
                    <a:pt x="2158" y="9559"/>
                  </a:lnTo>
                  <a:lnTo>
                    <a:pt x="1966" y="9413"/>
                  </a:lnTo>
                  <a:lnTo>
                    <a:pt x="1781" y="9258"/>
                  </a:lnTo>
                  <a:lnTo>
                    <a:pt x="1604" y="9094"/>
                  </a:lnTo>
                  <a:lnTo>
                    <a:pt x="1434" y="8921"/>
                  </a:lnTo>
                  <a:lnTo>
                    <a:pt x="1272" y="8740"/>
                  </a:lnTo>
                  <a:lnTo>
                    <a:pt x="1118" y="8550"/>
                  </a:lnTo>
                  <a:lnTo>
                    <a:pt x="973" y="8353"/>
                  </a:lnTo>
                  <a:lnTo>
                    <a:pt x="837" y="8148"/>
                  </a:lnTo>
                  <a:lnTo>
                    <a:pt x="710" y="7936"/>
                  </a:lnTo>
                  <a:lnTo>
                    <a:pt x="591" y="7717"/>
                  </a:lnTo>
                  <a:lnTo>
                    <a:pt x="483" y="7492"/>
                  </a:lnTo>
                  <a:lnTo>
                    <a:pt x="385" y="7260"/>
                  </a:lnTo>
                  <a:lnTo>
                    <a:pt x="298" y="7023"/>
                  </a:lnTo>
                  <a:lnTo>
                    <a:pt x="221" y="6781"/>
                  </a:lnTo>
                  <a:lnTo>
                    <a:pt x="155" y="6532"/>
                  </a:lnTo>
                  <a:lnTo>
                    <a:pt x="100" y="6280"/>
                  </a:lnTo>
                  <a:lnTo>
                    <a:pt x="57" y="6023"/>
                  </a:lnTo>
                  <a:lnTo>
                    <a:pt x="40" y="5892"/>
                  </a:lnTo>
                  <a:lnTo>
                    <a:pt x="26" y="5761"/>
                  </a:lnTo>
                  <a:lnTo>
                    <a:pt x="15" y="5629"/>
                  </a:lnTo>
                  <a:lnTo>
                    <a:pt x="7" y="5495"/>
                  </a:lnTo>
                  <a:lnTo>
                    <a:pt x="2" y="5361"/>
                  </a:lnTo>
                  <a:lnTo>
                    <a:pt x="0" y="5227"/>
                  </a:lnTo>
                  <a:cubicBezTo>
                    <a:pt x="0" y="5220"/>
                    <a:pt x="3" y="5214"/>
                    <a:pt x="8" y="5209"/>
                  </a:cubicBezTo>
                  <a:cubicBezTo>
                    <a:pt x="12" y="5204"/>
                    <a:pt x="19" y="5201"/>
                    <a:pt x="25" y="5201"/>
                  </a:cubicBezTo>
                  <a:lnTo>
                    <a:pt x="26" y="5201"/>
                  </a:lnTo>
                  <a:close/>
                  <a:moveTo>
                    <a:pt x="25" y="5251"/>
                  </a:moveTo>
                  <a:lnTo>
                    <a:pt x="50" y="5226"/>
                  </a:lnTo>
                  <a:lnTo>
                    <a:pt x="52" y="5360"/>
                  </a:lnTo>
                  <a:lnTo>
                    <a:pt x="57" y="5493"/>
                  </a:lnTo>
                  <a:lnTo>
                    <a:pt x="64" y="5624"/>
                  </a:lnTo>
                  <a:lnTo>
                    <a:pt x="75" y="5755"/>
                  </a:lnTo>
                  <a:lnTo>
                    <a:pt x="89" y="5886"/>
                  </a:lnTo>
                  <a:lnTo>
                    <a:pt x="106" y="6014"/>
                  </a:lnTo>
                  <a:lnTo>
                    <a:pt x="149" y="6269"/>
                  </a:lnTo>
                  <a:lnTo>
                    <a:pt x="203" y="6520"/>
                  </a:lnTo>
                  <a:lnTo>
                    <a:pt x="268" y="6765"/>
                  </a:lnTo>
                  <a:lnTo>
                    <a:pt x="345" y="7006"/>
                  </a:lnTo>
                  <a:lnTo>
                    <a:pt x="431" y="7241"/>
                  </a:lnTo>
                  <a:lnTo>
                    <a:pt x="529" y="7470"/>
                  </a:lnTo>
                  <a:lnTo>
                    <a:pt x="635" y="7693"/>
                  </a:lnTo>
                  <a:lnTo>
                    <a:pt x="752" y="7910"/>
                  </a:lnTo>
                  <a:lnTo>
                    <a:pt x="878" y="8120"/>
                  </a:lnTo>
                  <a:lnTo>
                    <a:pt x="1013" y="8323"/>
                  </a:lnTo>
                  <a:lnTo>
                    <a:pt x="1157" y="8518"/>
                  </a:lnTo>
                  <a:lnTo>
                    <a:pt x="1309" y="8706"/>
                  </a:lnTo>
                  <a:lnTo>
                    <a:pt x="1470" y="8886"/>
                  </a:lnTo>
                  <a:lnTo>
                    <a:pt x="1638" y="9057"/>
                  </a:lnTo>
                  <a:lnTo>
                    <a:pt x="1814" y="9220"/>
                  </a:lnTo>
                  <a:lnTo>
                    <a:pt x="1997" y="9374"/>
                  </a:lnTo>
                  <a:lnTo>
                    <a:pt x="2186" y="9518"/>
                  </a:lnTo>
                  <a:lnTo>
                    <a:pt x="2383" y="9652"/>
                  </a:lnTo>
                  <a:lnTo>
                    <a:pt x="2585" y="9777"/>
                  </a:lnTo>
                  <a:lnTo>
                    <a:pt x="2794" y="9891"/>
                  </a:lnTo>
                  <a:lnTo>
                    <a:pt x="3009" y="9995"/>
                  </a:lnTo>
                  <a:lnTo>
                    <a:pt x="3228" y="10087"/>
                  </a:lnTo>
                  <a:lnTo>
                    <a:pt x="3454" y="10169"/>
                  </a:lnTo>
                  <a:lnTo>
                    <a:pt x="3568" y="10205"/>
                  </a:lnTo>
                  <a:lnTo>
                    <a:pt x="3683" y="10239"/>
                  </a:lnTo>
                  <a:lnTo>
                    <a:pt x="3800" y="10269"/>
                  </a:lnTo>
                  <a:lnTo>
                    <a:pt x="3918" y="10296"/>
                  </a:lnTo>
                  <a:lnTo>
                    <a:pt x="4036" y="10321"/>
                  </a:lnTo>
                  <a:lnTo>
                    <a:pt x="4156" y="10342"/>
                  </a:lnTo>
                  <a:lnTo>
                    <a:pt x="4276" y="10360"/>
                  </a:lnTo>
                  <a:lnTo>
                    <a:pt x="4398" y="10375"/>
                  </a:lnTo>
                  <a:lnTo>
                    <a:pt x="4520" y="10387"/>
                  </a:lnTo>
                  <a:lnTo>
                    <a:pt x="4644" y="10394"/>
                  </a:lnTo>
                  <a:lnTo>
                    <a:pt x="4768" y="10400"/>
                  </a:lnTo>
                  <a:lnTo>
                    <a:pt x="4890" y="10401"/>
                  </a:lnTo>
                  <a:lnTo>
                    <a:pt x="5015" y="10400"/>
                  </a:lnTo>
                  <a:lnTo>
                    <a:pt x="5140" y="10395"/>
                  </a:lnTo>
                  <a:lnTo>
                    <a:pt x="5263" y="10387"/>
                  </a:lnTo>
                  <a:lnTo>
                    <a:pt x="5385" y="10375"/>
                  </a:lnTo>
                  <a:lnTo>
                    <a:pt x="5507" y="10360"/>
                  </a:lnTo>
                  <a:lnTo>
                    <a:pt x="5628" y="10342"/>
                  </a:lnTo>
                  <a:lnTo>
                    <a:pt x="5748" y="10321"/>
                  </a:lnTo>
                  <a:lnTo>
                    <a:pt x="5867" y="10297"/>
                  </a:lnTo>
                  <a:lnTo>
                    <a:pt x="5984" y="10269"/>
                  </a:lnTo>
                  <a:lnTo>
                    <a:pt x="6101" y="10239"/>
                  </a:lnTo>
                  <a:lnTo>
                    <a:pt x="6216" y="10205"/>
                  </a:lnTo>
                  <a:lnTo>
                    <a:pt x="6331" y="10169"/>
                  </a:lnTo>
                  <a:lnTo>
                    <a:pt x="6556" y="10088"/>
                  </a:lnTo>
                  <a:lnTo>
                    <a:pt x="6776" y="9995"/>
                  </a:lnTo>
                  <a:lnTo>
                    <a:pt x="6990" y="9892"/>
                  </a:lnTo>
                  <a:lnTo>
                    <a:pt x="7199" y="9778"/>
                  </a:lnTo>
                  <a:lnTo>
                    <a:pt x="7402" y="9653"/>
                  </a:lnTo>
                  <a:lnTo>
                    <a:pt x="7598" y="9519"/>
                  </a:lnTo>
                  <a:lnTo>
                    <a:pt x="7788" y="9374"/>
                  </a:lnTo>
                  <a:lnTo>
                    <a:pt x="7971" y="9221"/>
                  </a:lnTo>
                  <a:lnTo>
                    <a:pt x="8147" y="9058"/>
                  </a:lnTo>
                  <a:lnTo>
                    <a:pt x="8315" y="8887"/>
                  </a:lnTo>
                  <a:lnTo>
                    <a:pt x="8476" y="8707"/>
                  </a:lnTo>
                  <a:lnTo>
                    <a:pt x="8628" y="8519"/>
                  </a:lnTo>
                  <a:lnTo>
                    <a:pt x="8772" y="8324"/>
                  </a:lnTo>
                  <a:lnTo>
                    <a:pt x="8907" y="8121"/>
                  </a:lnTo>
                  <a:lnTo>
                    <a:pt x="9033" y="7911"/>
                  </a:lnTo>
                  <a:lnTo>
                    <a:pt x="9149" y="7694"/>
                  </a:lnTo>
                  <a:lnTo>
                    <a:pt x="9256" y="7471"/>
                  </a:lnTo>
                  <a:lnTo>
                    <a:pt x="9354" y="7242"/>
                  </a:lnTo>
                  <a:lnTo>
                    <a:pt x="9440" y="7007"/>
                  </a:lnTo>
                  <a:lnTo>
                    <a:pt x="9516" y="6767"/>
                  </a:lnTo>
                  <a:lnTo>
                    <a:pt x="9582" y="6521"/>
                  </a:lnTo>
                  <a:lnTo>
                    <a:pt x="9636" y="6270"/>
                  </a:lnTo>
                  <a:lnTo>
                    <a:pt x="9679" y="6015"/>
                  </a:lnTo>
                  <a:lnTo>
                    <a:pt x="9696" y="5886"/>
                  </a:lnTo>
                  <a:lnTo>
                    <a:pt x="9710" y="5756"/>
                  </a:lnTo>
                  <a:lnTo>
                    <a:pt x="9721" y="5625"/>
                  </a:lnTo>
                  <a:lnTo>
                    <a:pt x="9728" y="5493"/>
                  </a:lnTo>
                  <a:lnTo>
                    <a:pt x="9733" y="5360"/>
                  </a:lnTo>
                  <a:lnTo>
                    <a:pt x="9734" y="5226"/>
                  </a:lnTo>
                  <a:lnTo>
                    <a:pt x="9732" y="5092"/>
                  </a:lnTo>
                  <a:lnTo>
                    <a:pt x="9728" y="4959"/>
                  </a:lnTo>
                  <a:lnTo>
                    <a:pt x="9720" y="4828"/>
                  </a:lnTo>
                  <a:lnTo>
                    <a:pt x="9709" y="4697"/>
                  </a:lnTo>
                  <a:lnTo>
                    <a:pt x="9695" y="4567"/>
                  </a:lnTo>
                  <a:lnTo>
                    <a:pt x="9678" y="4438"/>
                  </a:lnTo>
                  <a:lnTo>
                    <a:pt x="9636" y="4183"/>
                  </a:lnTo>
                  <a:lnTo>
                    <a:pt x="9582" y="3933"/>
                  </a:lnTo>
                  <a:lnTo>
                    <a:pt x="9517" y="3687"/>
                  </a:lnTo>
                  <a:lnTo>
                    <a:pt x="9441" y="3447"/>
                  </a:lnTo>
                  <a:lnTo>
                    <a:pt x="9354" y="3212"/>
                  </a:lnTo>
                  <a:lnTo>
                    <a:pt x="9257" y="2983"/>
                  </a:lnTo>
                  <a:lnTo>
                    <a:pt x="9150" y="2759"/>
                  </a:lnTo>
                  <a:lnTo>
                    <a:pt x="9034" y="2543"/>
                  </a:lnTo>
                  <a:lnTo>
                    <a:pt x="8908" y="2333"/>
                  </a:lnTo>
                  <a:lnTo>
                    <a:pt x="8772" y="2130"/>
                  </a:lnTo>
                  <a:lnTo>
                    <a:pt x="8629" y="1935"/>
                  </a:lnTo>
                  <a:lnTo>
                    <a:pt x="8477" y="1747"/>
                  </a:lnTo>
                  <a:lnTo>
                    <a:pt x="8316" y="1567"/>
                  </a:lnTo>
                  <a:lnTo>
                    <a:pt x="8148" y="1396"/>
                  </a:lnTo>
                  <a:lnTo>
                    <a:pt x="7972" y="1233"/>
                  </a:lnTo>
                  <a:lnTo>
                    <a:pt x="7790" y="1079"/>
                  </a:lnTo>
                  <a:lnTo>
                    <a:pt x="7600" y="935"/>
                  </a:lnTo>
                  <a:lnTo>
                    <a:pt x="7403" y="801"/>
                  </a:lnTo>
                  <a:lnTo>
                    <a:pt x="7201" y="676"/>
                  </a:lnTo>
                  <a:lnTo>
                    <a:pt x="6992" y="562"/>
                  </a:lnTo>
                  <a:lnTo>
                    <a:pt x="6778" y="458"/>
                  </a:lnTo>
                  <a:lnTo>
                    <a:pt x="6558" y="365"/>
                  </a:lnTo>
                  <a:lnTo>
                    <a:pt x="6333" y="284"/>
                  </a:lnTo>
                  <a:lnTo>
                    <a:pt x="6218" y="248"/>
                  </a:lnTo>
                  <a:lnTo>
                    <a:pt x="6103" y="214"/>
                  </a:lnTo>
                  <a:lnTo>
                    <a:pt x="5986" y="184"/>
                  </a:lnTo>
                  <a:lnTo>
                    <a:pt x="5869" y="156"/>
                  </a:lnTo>
                  <a:lnTo>
                    <a:pt x="5750" y="132"/>
                  </a:lnTo>
                  <a:lnTo>
                    <a:pt x="5630" y="111"/>
                  </a:lnTo>
                  <a:lnTo>
                    <a:pt x="5510" y="93"/>
                  </a:lnTo>
                  <a:lnTo>
                    <a:pt x="5388" y="78"/>
                  </a:lnTo>
                  <a:lnTo>
                    <a:pt x="5266" y="66"/>
                  </a:lnTo>
                  <a:lnTo>
                    <a:pt x="5142" y="58"/>
                  </a:lnTo>
                  <a:lnTo>
                    <a:pt x="5018" y="53"/>
                  </a:lnTo>
                  <a:lnTo>
                    <a:pt x="4892" y="50"/>
                  </a:lnTo>
                  <a:lnTo>
                    <a:pt x="4767" y="52"/>
                  </a:lnTo>
                  <a:lnTo>
                    <a:pt x="4643" y="57"/>
                  </a:lnTo>
                  <a:lnTo>
                    <a:pt x="4520" y="65"/>
                  </a:lnTo>
                  <a:lnTo>
                    <a:pt x="4397" y="77"/>
                  </a:lnTo>
                  <a:lnTo>
                    <a:pt x="4276" y="92"/>
                  </a:lnTo>
                  <a:lnTo>
                    <a:pt x="4155" y="110"/>
                  </a:lnTo>
                  <a:lnTo>
                    <a:pt x="4036" y="131"/>
                  </a:lnTo>
                  <a:lnTo>
                    <a:pt x="3917" y="155"/>
                  </a:lnTo>
                  <a:lnTo>
                    <a:pt x="3799" y="183"/>
                  </a:lnTo>
                  <a:lnTo>
                    <a:pt x="3683" y="213"/>
                  </a:lnTo>
                  <a:lnTo>
                    <a:pt x="3568" y="247"/>
                  </a:lnTo>
                  <a:lnTo>
                    <a:pt x="3453" y="283"/>
                  </a:lnTo>
                  <a:lnTo>
                    <a:pt x="3229" y="365"/>
                  </a:lnTo>
                  <a:lnTo>
                    <a:pt x="3009" y="457"/>
                  </a:lnTo>
                  <a:lnTo>
                    <a:pt x="2794" y="561"/>
                  </a:lnTo>
                  <a:lnTo>
                    <a:pt x="2586" y="675"/>
                  </a:lnTo>
                  <a:lnTo>
                    <a:pt x="2383" y="800"/>
                  </a:lnTo>
                  <a:lnTo>
                    <a:pt x="2187" y="934"/>
                  </a:lnTo>
                  <a:lnTo>
                    <a:pt x="1997" y="1079"/>
                  </a:lnTo>
                  <a:lnTo>
                    <a:pt x="1814" y="1232"/>
                  </a:lnTo>
                  <a:lnTo>
                    <a:pt x="1638" y="1395"/>
                  </a:lnTo>
                  <a:lnTo>
                    <a:pt x="1471" y="1566"/>
                  </a:lnTo>
                  <a:lnTo>
                    <a:pt x="1310" y="1746"/>
                  </a:lnTo>
                  <a:lnTo>
                    <a:pt x="1158" y="1934"/>
                  </a:lnTo>
                  <a:lnTo>
                    <a:pt x="1014" y="2129"/>
                  </a:lnTo>
                  <a:lnTo>
                    <a:pt x="879" y="2332"/>
                  </a:lnTo>
                  <a:lnTo>
                    <a:pt x="753" y="2542"/>
                  </a:lnTo>
                  <a:lnTo>
                    <a:pt x="637" y="2759"/>
                  </a:lnTo>
                  <a:lnTo>
                    <a:pt x="529" y="2982"/>
                  </a:lnTo>
                  <a:lnTo>
                    <a:pt x="432" y="3211"/>
                  </a:lnTo>
                  <a:lnTo>
                    <a:pt x="346" y="3446"/>
                  </a:lnTo>
                  <a:lnTo>
                    <a:pt x="270" y="3687"/>
                  </a:lnTo>
                  <a:lnTo>
                    <a:pt x="204" y="3932"/>
                  </a:lnTo>
                  <a:lnTo>
                    <a:pt x="150" y="4183"/>
                  </a:lnTo>
                  <a:lnTo>
                    <a:pt x="107" y="4438"/>
                  </a:lnTo>
                  <a:lnTo>
                    <a:pt x="90" y="4567"/>
                  </a:lnTo>
                  <a:lnTo>
                    <a:pt x="76" y="4697"/>
                  </a:lnTo>
                  <a:lnTo>
                    <a:pt x="65" y="4828"/>
                  </a:lnTo>
                  <a:lnTo>
                    <a:pt x="58" y="4960"/>
                  </a:lnTo>
                  <a:lnTo>
                    <a:pt x="53" y="5093"/>
                  </a:lnTo>
                  <a:lnTo>
                    <a:pt x="51" y="5227"/>
                  </a:lnTo>
                  <a:cubicBezTo>
                    <a:pt x="51" y="5240"/>
                    <a:pt x="40" y="5251"/>
                    <a:pt x="26" y="5251"/>
                  </a:cubicBezTo>
                  <a:lnTo>
                    <a:pt x="25" y="5251"/>
                  </a:lnTo>
                  <a:close/>
                </a:path>
              </a:pathLst>
            </a:custGeom>
            <a:solidFill>
              <a:srgbClr val="17375E"/>
            </a:solidFill>
            <a:ln w="0" cap="flat">
              <a:solidFill>
                <a:srgbClr val="17375E"/>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41" name="Oval 43"/>
            <p:cNvSpPr>
              <a:spLocks noChangeArrowheads="1"/>
            </p:cNvSpPr>
            <p:nvPr/>
          </p:nvSpPr>
          <p:spPr bwMode="auto">
            <a:xfrm>
              <a:off x="2054" y="2085"/>
              <a:ext cx="617" cy="539"/>
            </a:xfrm>
            <a:prstGeom prst="ellipse">
              <a:avLst/>
            </a:prstGeom>
            <a:solidFill>
              <a:srgbClr val="10253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42" name="Freeform 44"/>
            <p:cNvSpPr>
              <a:spLocks noEditPoints="1"/>
            </p:cNvSpPr>
            <p:nvPr/>
          </p:nvSpPr>
          <p:spPr bwMode="auto">
            <a:xfrm>
              <a:off x="2051" y="2082"/>
              <a:ext cx="622" cy="545"/>
            </a:xfrm>
            <a:custGeom>
              <a:avLst/>
              <a:gdLst>
                <a:gd name="T0" fmla="*/ 6 w 622"/>
                <a:gd name="T1" fmla="*/ 218 h 545"/>
                <a:gd name="T2" fmla="*/ 31 w 622"/>
                <a:gd name="T3" fmla="*/ 155 h 545"/>
                <a:gd name="T4" fmla="*/ 71 w 622"/>
                <a:gd name="T5" fmla="*/ 100 h 545"/>
                <a:gd name="T6" fmla="*/ 125 w 622"/>
                <a:gd name="T7" fmla="*/ 55 h 545"/>
                <a:gd name="T8" fmla="*/ 190 w 622"/>
                <a:gd name="T9" fmla="*/ 22 h 545"/>
                <a:gd name="T10" fmla="*/ 264 w 622"/>
                <a:gd name="T11" fmla="*/ 4 h 545"/>
                <a:gd name="T12" fmla="*/ 343 w 622"/>
                <a:gd name="T13" fmla="*/ 2 h 545"/>
                <a:gd name="T14" fmla="*/ 418 w 622"/>
                <a:gd name="T15" fmla="*/ 17 h 545"/>
                <a:gd name="T16" fmla="*/ 485 w 622"/>
                <a:gd name="T17" fmla="*/ 47 h 545"/>
                <a:gd name="T18" fmla="*/ 541 w 622"/>
                <a:gd name="T19" fmla="*/ 90 h 545"/>
                <a:gd name="T20" fmla="*/ 585 w 622"/>
                <a:gd name="T21" fmla="*/ 143 h 545"/>
                <a:gd name="T22" fmla="*/ 613 w 622"/>
                <a:gd name="T23" fmla="*/ 205 h 545"/>
                <a:gd name="T24" fmla="*/ 622 w 622"/>
                <a:gd name="T25" fmla="*/ 273 h 545"/>
                <a:gd name="T26" fmla="*/ 613 w 622"/>
                <a:gd name="T27" fmla="*/ 341 h 545"/>
                <a:gd name="T28" fmla="*/ 585 w 622"/>
                <a:gd name="T29" fmla="*/ 403 h 545"/>
                <a:gd name="T30" fmla="*/ 542 w 622"/>
                <a:gd name="T31" fmla="*/ 456 h 545"/>
                <a:gd name="T32" fmla="*/ 485 w 622"/>
                <a:gd name="T33" fmla="*/ 499 h 545"/>
                <a:gd name="T34" fmla="*/ 418 w 622"/>
                <a:gd name="T35" fmla="*/ 529 h 545"/>
                <a:gd name="T36" fmla="*/ 343 w 622"/>
                <a:gd name="T37" fmla="*/ 544 h 545"/>
                <a:gd name="T38" fmla="*/ 264 w 622"/>
                <a:gd name="T39" fmla="*/ 542 h 545"/>
                <a:gd name="T40" fmla="*/ 190 w 622"/>
                <a:gd name="T41" fmla="*/ 524 h 545"/>
                <a:gd name="T42" fmla="*/ 125 w 622"/>
                <a:gd name="T43" fmla="*/ 491 h 545"/>
                <a:gd name="T44" fmla="*/ 71 w 622"/>
                <a:gd name="T45" fmla="*/ 446 h 545"/>
                <a:gd name="T46" fmla="*/ 31 w 622"/>
                <a:gd name="T47" fmla="*/ 391 h 545"/>
                <a:gd name="T48" fmla="*/ 6 w 622"/>
                <a:gd name="T49" fmla="*/ 328 h 545"/>
                <a:gd name="T50" fmla="*/ 5 w 622"/>
                <a:gd name="T51" fmla="*/ 286 h 545"/>
                <a:gd name="T52" fmla="*/ 19 w 622"/>
                <a:gd name="T53" fmla="*/ 352 h 545"/>
                <a:gd name="T54" fmla="*/ 49 w 622"/>
                <a:gd name="T55" fmla="*/ 411 h 545"/>
                <a:gd name="T56" fmla="*/ 95 w 622"/>
                <a:gd name="T57" fmla="*/ 462 h 545"/>
                <a:gd name="T58" fmla="*/ 152 w 622"/>
                <a:gd name="T59" fmla="*/ 501 h 545"/>
                <a:gd name="T60" fmla="*/ 220 w 622"/>
                <a:gd name="T61" fmla="*/ 528 h 545"/>
                <a:gd name="T62" fmla="*/ 295 w 622"/>
                <a:gd name="T63" fmla="*/ 540 h 545"/>
                <a:gd name="T64" fmla="*/ 373 w 622"/>
                <a:gd name="T65" fmla="*/ 534 h 545"/>
                <a:gd name="T66" fmla="*/ 444 w 622"/>
                <a:gd name="T67" fmla="*/ 514 h 545"/>
                <a:gd name="T68" fmla="*/ 506 w 622"/>
                <a:gd name="T69" fmla="*/ 479 h 545"/>
                <a:gd name="T70" fmla="*/ 557 w 622"/>
                <a:gd name="T71" fmla="*/ 433 h 545"/>
                <a:gd name="T72" fmla="*/ 593 w 622"/>
                <a:gd name="T73" fmla="*/ 377 h 545"/>
                <a:gd name="T74" fmla="*/ 614 w 622"/>
                <a:gd name="T75" fmla="*/ 313 h 545"/>
                <a:gd name="T76" fmla="*/ 616 w 622"/>
                <a:gd name="T77" fmla="*/ 246 h 545"/>
                <a:gd name="T78" fmla="*/ 599 w 622"/>
                <a:gd name="T79" fmla="*/ 181 h 545"/>
                <a:gd name="T80" fmla="*/ 565 w 622"/>
                <a:gd name="T81" fmla="*/ 124 h 545"/>
                <a:gd name="T82" fmla="*/ 517 w 622"/>
                <a:gd name="T83" fmla="*/ 75 h 545"/>
                <a:gd name="T84" fmla="*/ 457 w 622"/>
                <a:gd name="T85" fmla="*/ 38 h 545"/>
                <a:gd name="T86" fmla="*/ 388 w 622"/>
                <a:gd name="T87" fmla="*/ 14 h 545"/>
                <a:gd name="T88" fmla="*/ 311 w 622"/>
                <a:gd name="T89" fmla="*/ 6 h 545"/>
                <a:gd name="T90" fmla="*/ 235 w 622"/>
                <a:gd name="T91" fmla="*/ 14 h 545"/>
                <a:gd name="T92" fmla="*/ 165 w 622"/>
                <a:gd name="T93" fmla="*/ 38 h 545"/>
                <a:gd name="T94" fmla="*/ 105 w 622"/>
                <a:gd name="T95" fmla="*/ 75 h 545"/>
                <a:gd name="T96" fmla="*/ 57 w 622"/>
                <a:gd name="T97" fmla="*/ 123 h 545"/>
                <a:gd name="T98" fmla="*/ 24 w 622"/>
                <a:gd name="T99" fmla="*/ 181 h 545"/>
                <a:gd name="T100" fmla="*/ 7 w 622"/>
                <a:gd name="T101" fmla="*/ 245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2" h="545">
                  <a:moveTo>
                    <a:pt x="0" y="273"/>
                  </a:moveTo>
                  <a:lnTo>
                    <a:pt x="0" y="259"/>
                  </a:lnTo>
                  <a:lnTo>
                    <a:pt x="2" y="245"/>
                  </a:lnTo>
                  <a:lnTo>
                    <a:pt x="4" y="231"/>
                  </a:lnTo>
                  <a:lnTo>
                    <a:pt x="6" y="218"/>
                  </a:lnTo>
                  <a:lnTo>
                    <a:pt x="10" y="205"/>
                  </a:lnTo>
                  <a:lnTo>
                    <a:pt x="14" y="192"/>
                  </a:lnTo>
                  <a:lnTo>
                    <a:pt x="19" y="179"/>
                  </a:lnTo>
                  <a:lnTo>
                    <a:pt x="25" y="167"/>
                  </a:lnTo>
                  <a:lnTo>
                    <a:pt x="31" y="155"/>
                  </a:lnTo>
                  <a:lnTo>
                    <a:pt x="38" y="143"/>
                  </a:lnTo>
                  <a:lnTo>
                    <a:pt x="45" y="132"/>
                  </a:lnTo>
                  <a:lnTo>
                    <a:pt x="53" y="120"/>
                  </a:lnTo>
                  <a:lnTo>
                    <a:pt x="62" y="110"/>
                  </a:lnTo>
                  <a:lnTo>
                    <a:pt x="71" y="100"/>
                  </a:lnTo>
                  <a:lnTo>
                    <a:pt x="81" y="90"/>
                  </a:lnTo>
                  <a:lnTo>
                    <a:pt x="91" y="80"/>
                  </a:lnTo>
                  <a:lnTo>
                    <a:pt x="102" y="71"/>
                  </a:lnTo>
                  <a:lnTo>
                    <a:pt x="113" y="63"/>
                  </a:lnTo>
                  <a:lnTo>
                    <a:pt x="125" y="55"/>
                  </a:lnTo>
                  <a:lnTo>
                    <a:pt x="137" y="47"/>
                  </a:lnTo>
                  <a:lnTo>
                    <a:pt x="150" y="40"/>
                  </a:lnTo>
                  <a:lnTo>
                    <a:pt x="163" y="33"/>
                  </a:lnTo>
                  <a:lnTo>
                    <a:pt x="176" y="27"/>
                  </a:lnTo>
                  <a:lnTo>
                    <a:pt x="190" y="22"/>
                  </a:lnTo>
                  <a:lnTo>
                    <a:pt x="204" y="17"/>
                  </a:lnTo>
                  <a:lnTo>
                    <a:pt x="219" y="13"/>
                  </a:lnTo>
                  <a:lnTo>
                    <a:pt x="233" y="9"/>
                  </a:lnTo>
                  <a:lnTo>
                    <a:pt x="249" y="6"/>
                  </a:lnTo>
                  <a:lnTo>
                    <a:pt x="264" y="4"/>
                  </a:lnTo>
                  <a:lnTo>
                    <a:pt x="279" y="2"/>
                  </a:lnTo>
                  <a:lnTo>
                    <a:pt x="295" y="1"/>
                  </a:lnTo>
                  <a:lnTo>
                    <a:pt x="311" y="0"/>
                  </a:lnTo>
                  <a:lnTo>
                    <a:pt x="327" y="1"/>
                  </a:lnTo>
                  <a:lnTo>
                    <a:pt x="343" y="2"/>
                  </a:lnTo>
                  <a:lnTo>
                    <a:pt x="359" y="4"/>
                  </a:lnTo>
                  <a:lnTo>
                    <a:pt x="374" y="6"/>
                  </a:lnTo>
                  <a:lnTo>
                    <a:pt x="389" y="9"/>
                  </a:lnTo>
                  <a:lnTo>
                    <a:pt x="404" y="13"/>
                  </a:lnTo>
                  <a:lnTo>
                    <a:pt x="418" y="17"/>
                  </a:lnTo>
                  <a:lnTo>
                    <a:pt x="432" y="22"/>
                  </a:lnTo>
                  <a:lnTo>
                    <a:pt x="446" y="27"/>
                  </a:lnTo>
                  <a:lnTo>
                    <a:pt x="459" y="33"/>
                  </a:lnTo>
                  <a:lnTo>
                    <a:pt x="472" y="40"/>
                  </a:lnTo>
                  <a:lnTo>
                    <a:pt x="485" y="47"/>
                  </a:lnTo>
                  <a:lnTo>
                    <a:pt x="497" y="55"/>
                  </a:lnTo>
                  <a:lnTo>
                    <a:pt x="509" y="63"/>
                  </a:lnTo>
                  <a:lnTo>
                    <a:pt x="520" y="71"/>
                  </a:lnTo>
                  <a:lnTo>
                    <a:pt x="531" y="80"/>
                  </a:lnTo>
                  <a:lnTo>
                    <a:pt x="541" y="90"/>
                  </a:lnTo>
                  <a:lnTo>
                    <a:pt x="551" y="99"/>
                  </a:lnTo>
                  <a:lnTo>
                    <a:pt x="560" y="110"/>
                  </a:lnTo>
                  <a:lnTo>
                    <a:pt x="569" y="120"/>
                  </a:lnTo>
                  <a:lnTo>
                    <a:pt x="577" y="131"/>
                  </a:lnTo>
                  <a:lnTo>
                    <a:pt x="585" y="143"/>
                  </a:lnTo>
                  <a:lnTo>
                    <a:pt x="592" y="155"/>
                  </a:lnTo>
                  <a:lnTo>
                    <a:pt x="598" y="167"/>
                  </a:lnTo>
                  <a:lnTo>
                    <a:pt x="603" y="179"/>
                  </a:lnTo>
                  <a:lnTo>
                    <a:pt x="608" y="192"/>
                  </a:lnTo>
                  <a:lnTo>
                    <a:pt x="613" y="205"/>
                  </a:lnTo>
                  <a:lnTo>
                    <a:pt x="616" y="218"/>
                  </a:lnTo>
                  <a:lnTo>
                    <a:pt x="619" y="231"/>
                  </a:lnTo>
                  <a:lnTo>
                    <a:pt x="621" y="245"/>
                  </a:lnTo>
                  <a:lnTo>
                    <a:pt x="622" y="259"/>
                  </a:lnTo>
                  <a:lnTo>
                    <a:pt x="622" y="273"/>
                  </a:lnTo>
                  <a:lnTo>
                    <a:pt x="622" y="287"/>
                  </a:lnTo>
                  <a:lnTo>
                    <a:pt x="621" y="301"/>
                  </a:lnTo>
                  <a:lnTo>
                    <a:pt x="619" y="314"/>
                  </a:lnTo>
                  <a:lnTo>
                    <a:pt x="616" y="328"/>
                  </a:lnTo>
                  <a:lnTo>
                    <a:pt x="613" y="341"/>
                  </a:lnTo>
                  <a:lnTo>
                    <a:pt x="608" y="354"/>
                  </a:lnTo>
                  <a:lnTo>
                    <a:pt x="604" y="366"/>
                  </a:lnTo>
                  <a:lnTo>
                    <a:pt x="598" y="379"/>
                  </a:lnTo>
                  <a:lnTo>
                    <a:pt x="592" y="391"/>
                  </a:lnTo>
                  <a:lnTo>
                    <a:pt x="585" y="403"/>
                  </a:lnTo>
                  <a:lnTo>
                    <a:pt x="577" y="414"/>
                  </a:lnTo>
                  <a:lnTo>
                    <a:pt x="569" y="425"/>
                  </a:lnTo>
                  <a:lnTo>
                    <a:pt x="561" y="436"/>
                  </a:lnTo>
                  <a:lnTo>
                    <a:pt x="551" y="446"/>
                  </a:lnTo>
                  <a:lnTo>
                    <a:pt x="542" y="456"/>
                  </a:lnTo>
                  <a:lnTo>
                    <a:pt x="531" y="465"/>
                  </a:lnTo>
                  <a:lnTo>
                    <a:pt x="520" y="474"/>
                  </a:lnTo>
                  <a:lnTo>
                    <a:pt x="509" y="483"/>
                  </a:lnTo>
                  <a:lnTo>
                    <a:pt x="497" y="491"/>
                  </a:lnTo>
                  <a:lnTo>
                    <a:pt x="485" y="499"/>
                  </a:lnTo>
                  <a:lnTo>
                    <a:pt x="472" y="506"/>
                  </a:lnTo>
                  <a:lnTo>
                    <a:pt x="459" y="512"/>
                  </a:lnTo>
                  <a:lnTo>
                    <a:pt x="446" y="518"/>
                  </a:lnTo>
                  <a:lnTo>
                    <a:pt x="432" y="524"/>
                  </a:lnTo>
                  <a:lnTo>
                    <a:pt x="418" y="529"/>
                  </a:lnTo>
                  <a:lnTo>
                    <a:pt x="404" y="533"/>
                  </a:lnTo>
                  <a:lnTo>
                    <a:pt x="389" y="536"/>
                  </a:lnTo>
                  <a:lnTo>
                    <a:pt x="374" y="539"/>
                  </a:lnTo>
                  <a:lnTo>
                    <a:pt x="359" y="542"/>
                  </a:lnTo>
                  <a:lnTo>
                    <a:pt x="343" y="544"/>
                  </a:lnTo>
                  <a:lnTo>
                    <a:pt x="327" y="545"/>
                  </a:lnTo>
                  <a:lnTo>
                    <a:pt x="311" y="545"/>
                  </a:lnTo>
                  <a:lnTo>
                    <a:pt x="295" y="545"/>
                  </a:lnTo>
                  <a:lnTo>
                    <a:pt x="280" y="544"/>
                  </a:lnTo>
                  <a:lnTo>
                    <a:pt x="264" y="542"/>
                  </a:lnTo>
                  <a:lnTo>
                    <a:pt x="249" y="539"/>
                  </a:lnTo>
                  <a:lnTo>
                    <a:pt x="234" y="536"/>
                  </a:lnTo>
                  <a:lnTo>
                    <a:pt x="219" y="533"/>
                  </a:lnTo>
                  <a:lnTo>
                    <a:pt x="204" y="529"/>
                  </a:lnTo>
                  <a:lnTo>
                    <a:pt x="190" y="524"/>
                  </a:lnTo>
                  <a:lnTo>
                    <a:pt x="176" y="518"/>
                  </a:lnTo>
                  <a:lnTo>
                    <a:pt x="163" y="512"/>
                  </a:lnTo>
                  <a:lnTo>
                    <a:pt x="150" y="506"/>
                  </a:lnTo>
                  <a:lnTo>
                    <a:pt x="137" y="499"/>
                  </a:lnTo>
                  <a:lnTo>
                    <a:pt x="125" y="491"/>
                  </a:lnTo>
                  <a:lnTo>
                    <a:pt x="113" y="483"/>
                  </a:lnTo>
                  <a:lnTo>
                    <a:pt x="102" y="474"/>
                  </a:lnTo>
                  <a:lnTo>
                    <a:pt x="91" y="465"/>
                  </a:lnTo>
                  <a:lnTo>
                    <a:pt x="81" y="456"/>
                  </a:lnTo>
                  <a:lnTo>
                    <a:pt x="71" y="446"/>
                  </a:lnTo>
                  <a:lnTo>
                    <a:pt x="62" y="436"/>
                  </a:lnTo>
                  <a:lnTo>
                    <a:pt x="53" y="425"/>
                  </a:lnTo>
                  <a:lnTo>
                    <a:pt x="45" y="414"/>
                  </a:lnTo>
                  <a:lnTo>
                    <a:pt x="38" y="403"/>
                  </a:lnTo>
                  <a:lnTo>
                    <a:pt x="31" y="391"/>
                  </a:lnTo>
                  <a:lnTo>
                    <a:pt x="25" y="379"/>
                  </a:lnTo>
                  <a:lnTo>
                    <a:pt x="19" y="367"/>
                  </a:lnTo>
                  <a:lnTo>
                    <a:pt x="14" y="354"/>
                  </a:lnTo>
                  <a:lnTo>
                    <a:pt x="10" y="341"/>
                  </a:lnTo>
                  <a:lnTo>
                    <a:pt x="6" y="328"/>
                  </a:lnTo>
                  <a:lnTo>
                    <a:pt x="4" y="314"/>
                  </a:lnTo>
                  <a:lnTo>
                    <a:pt x="2" y="301"/>
                  </a:lnTo>
                  <a:lnTo>
                    <a:pt x="1" y="287"/>
                  </a:lnTo>
                  <a:lnTo>
                    <a:pt x="0" y="273"/>
                  </a:lnTo>
                  <a:close/>
                  <a:moveTo>
                    <a:pt x="5" y="286"/>
                  </a:moveTo>
                  <a:lnTo>
                    <a:pt x="7" y="300"/>
                  </a:lnTo>
                  <a:lnTo>
                    <a:pt x="9" y="313"/>
                  </a:lnTo>
                  <a:lnTo>
                    <a:pt x="11" y="326"/>
                  </a:lnTo>
                  <a:lnTo>
                    <a:pt x="15" y="339"/>
                  </a:lnTo>
                  <a:lnTo>
                    <a:pt x="19" y="352"/>
                  </a:lnTo>
                  <a:lnTo>
                    <a:pt x="24" y="364"/>
                  </a:lnTo>
                  <a:lnTo>
                    <a:pt x="29" y="377"/>
                  </a:lnTo>
                  <a:lnTo>
                    <a:pt x="35" y="388"/>
                  </a:lnTo>
                  <a:lnTo>
                    <a:pt x="42" y="400"/>
                  </a:lnTo>
                  <a:lnTo>
                    <a:pt x="49" y="411"/>
                  </a:lnTo>
                  <a:lnTo>
                    <a:pt x="57" y="422"/>
                  </a:lnTo>
                  <a:lnTo>
                    <a:pt x="66" y="432"/>
                  </a:lnTo>
                  <a:lnTo>
                    <a:pt x="75" y="443"/>
                  </a:lnTo>
                  <a:lnTo>
                    <a:pt x="84" y="452"/>
                  </a:lnTo>
                  <a:lnTo>
                    <a:pt x="95" y="462"/>
                  </a:lnTo>
                  <a:lnTo>
                    <a:pt x="105" y="470"/>
                  </a:lnTo>
                  <a:lnTo>
                    <a:pt x="116" y="479"/>
                  </a:lnTo>
                  <a:lnTo>
                    <a:pt x="128" y="487"/>
                  </a:lnTo>
                  <a:lnTo>
                    <a:pt x="140" y="494"/>
                  </a:lnTo>
                  <a:lnTo>
                    <a:pt x="152" y="501"/>
                  </a:lnTo>
                  <a:lnTo>
                    <a:pt x="165" y="508"/>
                  </a:lnTo>
                  <a:lnTo>
                    <a:pt x="178" y="514"/>
                  </a:lnTo>
                  <a:lnTo>
                    <a:pt x="192" y="519"/>
                  </a:lnTo>
                  <a:lnTo>
                    <a:pt x="206" y="524"/>
                  </a:lnTo>
                  <a:lnTo>
                    <a:pt x="220" y="528"/>
                  </a:lnTo>
                  <a:lnTo>
                    <a:pt x="235" y="531"/>
                  </a:lnTo>
                  <a:lnTo>
                    <a:pt x="249" y="534"/>
                  </a:lnTo>
                  <a:lnTo>
                    <a:pt x="265" y="537"/>
                  </a:lnTo>
                  <a:lnTo>
                    <a:pt x="280" y="539"/>
                  </a:lnTo>
                  <a:lnTo>
                    <a:pt x="295" y="540"/>
                  </a:lnTo>
                  <a:lnTo>
                    <a:pt x="311" y="540"/>
                  </a:lnTo>
                  <a:lnTo>
                    <a:pt x="327" y="540"/>
                  </a:lnTo>
                  <a:lnTo>
                    <a:pt x="343" y="539"/>
                  </a:lnTo>
                  <a:lnTo>
                    <a:pt x="358" y="537"/>
                  </a:lnTo>
                  <a:lnTo>
                    <a:pt x="373" y="534"/>
                  </a:lnTo>
                  <a:lnTo>
                    <a:pt x="388" y="532"/>
                  </a:lnTo>
                  <a:lnTo>
                    <a:pt x="402" y="528"/>
                  </a:lnTo>
                  <a:lnTo>
                    <a:pt x="416" y="524"/>
                  </a:lnTo>
                  <a:lnTo>
                    <a:pt x="430" y="519"/>
                  </a:lnTo>
                  <a:lnTo>
                    <a:pt x="444" y="514"/>
                  </a:lnTo>
                  <a:lnTo>
                    <a:pt x="457" y="508"/>
                  </a:lnTo>
                  <a:lnTo>
                    <a:pt x="470" y="501"/>
                  </a:lnTo>
                  <a:lnTo>
                    <a:pt x="482" y="494"/>
                  </a:lnTo>
                  <a:lnTo>
                    <a:pt x="494" y="487"/>
                  </a:lnTo>
                  <a:lnTo>
                    <a:pt x="506" y="479"/>
                  </a:lnTo>
                  <a:lnTo>
                    <a:pt x="517" y="470"/>
                  </a:lnTo>
                  <a:lnTo>
                    <a:pt x="528" y="462"/>
                  </a:lnTo>
                  <a:lnTo>
                    <a:pt x="538" y="452"/>
                  </a:lnTo>
                  <a:lnTo>
                    <a:pt x="547" y="443"/>
                  </a:lnTo>
                  <a:lnTo>
                    <a:pt x="557" y="433"/>
                  </a:lnTo>
                  <a:lnTo>
                    <a:pt x="565" y="422"/>
                  </a:lnTo>
                  <a:lnTo>
                    <a:pt x="573" y="411"/>
                  </a:lnTo>
                  <a:lnTo>
                    <a:pt x="580" y="400"/>
                  </a:lnTo>
                  <a:lnTo>
                    <a:pt x="587" y="389"/>
                  </a:lnTo>
                  <a:lnTo>
                    <a:pt x="593" y="377"/>
                  </a:lnTo>
                  <a:lnTo>
                    <a:pt x="599" y="365"/>
                  </a:lnTo>
                  <a:lnTo>
                    <a:pt x="604" y="352"/>
                  </a:lnTo>
                  <a:lnTo>
                    <a:pt x="608" y="340"/>
                  </a:lnTo>
                  <a:lnTo>
                    <a:pt x="611" y="327"/>
                  </a:lnTo>
                  <a:lnTo>
                    <a:pt x="614" y="313"/>
                  </a:lnTo>
                  <a:lnTo>
                    <a:pt x="616" y="300"/>
                  </a:lnTo>
                  <a:lnTo>
                    <a:pt x="617" y="287"/>
                  </a:lnTo>
                  <a:lnTo>
                    <a:pt x="617" y="273"/>
                  </a:lnTo>
                  <a:lnTo>
                    <a:pt x="617" y="259"/>
                  </a:lnTo>
                  <a:lnTo>
                    <a:pt x="616" y="246"/>
                  </a:lnTo>
                  <a:lnTo>
                    <a:pt x="614" y="232"/>
                  </a:lnTo>
                  <a:lnTo>
                    <a:pt x="611" y="219"/>
                  </a:lnTo>
                  <a:lnTo>
                    <a:pt x="608" y="206"/>
                  </a:lnTo>
                  <a:lnTo>
                    <a:pt x="604" y="193"/>
                  </a:lnTo>
                  <a:lnTo>
                    <a:pt x="599" y="181"/>
                  </a:lnTo>
                  <a:lnTo>
                    <a:pt x="593" y="169"/>
                  </a:lnTo>
                  <a:lnTo>
                    <a:pt x="587" y="157"/>
                  </a:lnTo>
                  <a:lnTo>
                    <a:pt x="581" y="146"/>
                  </a:lnTo>
                  <a:lnTo>
                    <a:pt x="573" y="134"/>
                  </a:lnTo>
                  <a:lnTo>
                    <a:pt x="565" y="124"/>
                  </a:lnTo>
                  <a:lnTo>
                    <a:pt x="557" y="113"/>
                  </a:lnTo>
                  <a:lnTo>
                    <a:pt x="548" y="103"/>
                  </a:lnTo>
                  <a:lnTo>
                    <a:pt x="538" y="93"/>
                  </a:lnTo>
                  <a:lnTo>
                    <a:pt x="528" y="84"/>
                  </a:lnTo>
                  <a:lnTo>
                    <a:pt x="517" y="75"/>
                  </a:lnTo>
                  <a:lnTo>
                    <a:pt x="506" y="67"/>
                  </a:lnTo>
                  <a:lnTo>
                    <a:pt x="494" y="59"/>
                  </a:lnTo>
                  <a:lnTo>
                    <a:pt x="483" y="51"/>
                  </a:lnTo>
                  <a:lnTo>
                    <a:pt x="470" y="44"/>
                  </a:lnTo>
                  <a:lnTo>
                    <a:pt x="457" y="38"/>
                  </a:lnTo>
                  <a:lnTo>
                    <a:pt x="444" y="32"/>
                  </a:lnTo>
                  <a:lnTo>
                    <a:pt x="430" y="27"/>
                  </a:lnTo>
                  <a:lnTo>
                    <a:pt x="417" y="22"/>
                  </a:lnTo>
                  <a:lnTo>
                    <a:pt x="402" y="18"/>
                  </a:lnTo>
                  <a:lnTo>
                    <a:pt x="388" y="14"/>
                  </a:lnTo>
                  <a:lnTo>
                    <a:pt x="373" y="11"/>
                  </a:lnTo>
                  <a:lnTo>
                    <a:pt x="358" y="9"/>
                  </a:lnTo>
                  <a:lnTo>
                    <a:pt x="343" y="7"/>
                  </a:lnTo>
                  <a:lnTo>
                    <a:pt x="327" y="6"/>
                  </a:lnTo>
                  <a:lnTo>
                    <a:pt x="311" y="6"/>
                  </a:lnTo>
                  <a:lnTo>
                    <a:pt x="296" y="6"/>
                  </a:lnTo>
                  <a:lnTo>
                    <a:pt x="280" y="7"/>
                  </a:lnTo>
                  <a:lnTo>
                    <a:pt x="265" y="9"/>
                  </a:lnTo>
                  <a:lnTo>
                    <a:pt x="250" y="11"/>
                  </a:lnTo>
                  <a:lnTo>
                    <a:pt x="235" y="14"/>
                  </a:lnTo>
                  <a:lnTo>
                    <a:pt x="220" y="18"/>
                  </a:lnTo>
                  <a:lnTo>
                    <a:pt x="206" y="22"/>
                  </a:lnTo>
                  <a:lnTo>
                    <a:pt x="192" y="27"/>
                  </a:lnTo>
                  <a:lnTo>
                    <a:pt x="178" y="32"/>
                  </a:lnTo>
                  <a:lnTo>
                    <a:pt x="165" y="38"/>
                  </a:lnTo>
                  <a:lnTo>
                    <a:pt x="152" y="44"/>
                  </a:lnTo>
                  <a:lnTo>
                    <a:pt x="140" y="51"/>
                  </a:lnTo>
                  <a:lnTo>
                    <a:pt x="128" y="59"/>
                  </a:lnTo>
                  <a:lnTo>
                    <a:pt x="116" y="67"/>
                  </a:lnTo>
                  <a:lnTo>
                    <a:pt x="105" y="75"/>
                  </a:lnTo>
                  <a:lnTo>
                    <a:pt x="95" y="84"/>
                  </a:lnTo>
                  <a:lnTo>
                    <a:pt x="85" y="93"/>
                  </a:lnTo>
                  <a:lnTo>
                    <a:pt x="75" y="103"/>
                  </a:lnTo>
                  <a:lnTo>
                    <a:pt x="66" y="113"/>
                  </a:lnTo>
                  <a:lnTo>
                    <a:pt x="57" y="123"/>
                  </a:lnTo>
                  <a:lnTo>
                    <a:pt x="49" y="134"/>
                  </a:lnTo>
                  <a:lnTo>
                    <a:pt x="42" y="146"/>
                  </a:lnTo>
                  <a:lnTo>
                    <a:pt x="35" y="157"/>
                  </a:lnTo>
                  <a:lnTo>
                    <a:pt x="29" y="169"/>
                  </a:lnTo>
                  <a:lnTo>
                    <a:pt x="24" y="181"/>
                  </a:lnTo>
                  <a:lnTo>
                    <a:pt x="19" y="193"/>
                  </a:lnTo>
                  <a:lnTo>
                    <a:pt x="15" y="206"/>
                  </a:lnTo>
                  <a:lnTo>
                    <a:pt x="11" y="219"/>
                  </a:lnTo>
                  <a:lnTo>
                    <a:pt x="9" y="232"/>
                  </a:lnTo>
                  <a:lnTo>
                    <a:pt x="7" y="245"/>
                  </a:lnTo>
                  <a:lnTo>
                    <a:pt x="5" y="259"/>
                  </a:lnTo>
                  <a:lnTo>
                    <a:pt x="5" y="273"/>
                  </a:lnTo>
                  <a:lnTo>
                    <a:pt x="5" y="286"/>
                  </a:lnTo>
                  <a:close/>
                </a:path>
              </a:pathLst>
            </a:custGeom>
            <a:solidFill>
              <a:srgbClr val="10253F"/>
            </a:solidFill>
            <a:ln w="0" cap="flat">
              <a:solidFill>
                <a:srgbClr val="10253F"/>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43" name="Rectangle 45"/>
            <p:cNvSpPr>
              <a:spLocks noChangeArrowheads="1"/>
            </p:cNvSpPr>
            <p:nvPr/>
          </p:nvSpPr>
          <p:spPr bwMode="auto">
            <a:xfrm>
              <a:off x="2265" y="2189"/>
              <a:ext cx="258" cy="1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Calibri" pitchFamily="34" charset="0"/>
                  <a:cs typeface="Arial" pitchFamily="34" charset="0"/>
                </a:rPr>
                <a:t>Client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 name="Rectangle 46"/>
            <p:cNvSpPr>
              <a:spLocks noChangeArrowheads="1"/>
            </p:cNvSpPr>
            <p:nvPr/>
          </p:nvSpPr>
          <p:spPr bwMode="auto">
            <a:xfrm>
              <a:off x="2459" y="2189"/>
              <a:ext cx="67" cy="1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5" name="Rectangle 47"/>
            <p:cNvSpPr>
              <a:spLocks noChangeArrowheads="1"/>
            </p:cNvSpPr>
            <p:nvPr/>
          </p:nvSpPr>
          <p:spPr bwMode="auto">
            <a:xfrm>
              <a:off x="2254" y="2304"/>
              <a:ext cx="277" cy="1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Calibri" pitchFamily="34" charset="0"/>
                  <a:cs typeface="Arial" pitchFamily="34" charset="0"/>
                </a:rPr>
                <a:t>Model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 name="Rectangle 48"/>
            <p:cNvSpPr>
              <a:spLocks noChangeArrowheads="1"/>
            </p:cNvSpPr>
            <p:nvPr/>
          </p:nvSpPr>
          <p:spPr bwMode="auto">
            <a:xfrm>
              <a:off x="2215" y="2417"/>
              <a:ext cx="85" cy="1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Calibri" pitchFamily="34" charset="0"/>
                  <a:cs typeface="Arial" pitchFamily="34" charset="0"/>
                </a:rPr>
                <a:t>P</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7" name="Rectangle 49"/>
            <p:cNvSpPr>
              <a:spLocks noChangeArrowheads="1"/>
            </p:cNvSpPr>
            <p:nvPr/>
          </p:nvSpPr>
          <p:spPr bwMode="auto">
            <a:xfrm>
              <a:off x="2258" y="2417"/>
              <a:ext cx="85" cy="1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Calibri" pitchFamily="34" charset="0"/>
                  <a:cs typeface="Arial" pitchFamily="34" charset="0"/>
                </a:rPr>
                <a:t>o</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 name="Rectangle 50"/>
            <p:cNvSpPr>
              <a:spLocks noChangeArrowheads="1"/>
            </p:cNvSpPr>
            <p:nvPr/>
          </p:nvSpPr>
          <p:spPr bwMode="auto">
            <a:xfrm>
              <a:off x="2301" y="2417"/>
              <a:ext cx="250" cy="1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Calibri" pitchFamily="34" charset="0"/>
                  <a:cs typeface="Arial" pitchFamily="34" charset="0"/>
                </a:rPr>
                <a:t>rtfolio</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9" name="Rectangle 51"/>
            <p:cNvSpPr>
              <a:spLocks noChangeArrowheads="1"/>
            </p:cNvSpPr>
            <p:nvPr/>
          </p:nvSpPr>
          <p:spPr bwMode="auto">
            <a:xfrm>
              <a:off x="2341" y="2528"/>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0" name="Rectangle 52"/>
            <p:cNvSpPr>
              <a:spLocks noChangeArrowheads="1"/>
            </p:cNvSpPr>
            <p:nvPr/>
          </p:nvSpPr>
          <p:spPr bwMode="auto">
            <a:xfrm>
              <a:off x="2384" y="2528"/>
              <a:ext cx="67" cy="1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1" name="Picture 53"/>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2085" y="1756"/>
              <a:ext cx="518" cy="2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2" name="Picture 54"/>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2085" y="1756"/>
              <a:ext cx="518" cy="2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3" name="Freeform 55"/>
            <p:cNvSpPr>
              <a:spLocks/>
            </p:cNvSpPr>
            <p:nvPr/>
          </p:nvSpPr>
          <p:spPr bwMode="auto">
            <a:xfrm>
              <a:off x="2088" y="1753"/>
              <a:ext cx="497" cy="212"/>
            </a:xfrm>
            <a:custGeom>
              <a:avLst/>
              <a:gdLst>
                <a:gd name="T0" fmla="*/ 0 w 4934"/>
                <a:gd name="T1" fmla="*/ 350 h 2100"/>
                <a:gd name="T2" fmla="*/ 350 w 4934"/>
                <a:gd name="T3" fmla="*/ 0 h 2100"/>
                <a:gd name="T4" fmla="*/ 4584 w 4934"/>
                <a:gd name="T5" fmla="*/ 0 h 2100"/>
                <a:gd name="T6" fmla="*/ 4934 w 4934"/>
                <a:gd name="T7" fmla="*/ 350 h 2100"/>
                <a:gd name="T8" fmla="*/ 4934 w 4934"/>
                <a:gd name="T9" fmla="*/ 1750 h 2100"/>
                <a:gd name="T10" fmla="*/ 4584 w 4934"/>
                <a:gd name="T11" fmla="*/ 2100 h 2100"/>
                <a:gd name="T12" fmla="*/ 350 w 4934"/>
                <a:gd name="T13" fmla="*/ 2100 h 2100"/>
                <a:gd name="T14" fmla="*/ 0 w 4934"/>
                <a:gd name="T15" fmla="*/ 1750 h 2100"/>
                <a:gd name="T16" fmla="*/ 0 w 4934"/>
                <a:gd name="T17" fmla="*/ 350 h 2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34" h="2100">
                  <a:moveTo>
                    <a:pt x="0" y="350"/>
                  </a:moveTo>
                  <a:cubicBezTo>
                    <a:pt x="0" y="157"/>
                    <a:pt x="157" y="0"/>
                    <a:pt x="350" y="0"/>
                  </a:cubicBezTo>
                  <a:lnTo>
                    <a:pt x="4584" y="0"/>
                  </a:lnTo>
                  <a:cubicBezTo>
                    <a:pt x="4777" y="0"/>
                    <a:pt x="4934" y="157"/>
                    <a:pt x="4934" y="350"/>
                  </a:cubicBezTo>
                  <a:lnTo>
                    <a:pt x="4934" y="1750"/>
                  </a:lnTo>
                  <a:cubicBezTo>
                    <a:pt x="4934" y="1944"/>
                    <a:pt x="4777" y="2100"/>
                    <a:pt x="4584" y="2100"/>
                  </a:cubicBezTo>
                  <a:lnTo>
                    <a:pt x="350" y="2100"/>
                  </a:lnTo>
                  <a:cubicBezTo>
                    <a:pt x="157" y="2100"/>
                    <a:pt x="0" y="1944"/>
                    <a:pt x="0" y="1750"/>
                  </a:cubicBezTo>
                  <a:lnTo>
                    <a:pt x="0" y="350"/>
                  </a:lnTo>
                  <a:close/>
                </a:path>
              </a:pathLst>
            </a:custGeom>
            <a:solidFill>
              <a:srgbClr val="17375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54" name="Freeform 56"/>
            <p:cNvSpPr>
              <a:spLocks noEditPoints="1"/>
            </p:cNvSpPr>
            <p:nvPr/>
          </p:nvSpPr>
          <p:spPr bwMode="auto">
            <a:xfrm>
              <a:off x="2078" y="1743"/>
              <a:ext cx="517" cy="232"/>
            </a:xfrm>
            <a:custGeom>
              <a:avLst/>
              <a:gdLst>
                <a:gd name="T0" fmla="*/ 8 w 5134"/>
                <a:gd name="T1" fmla="*/ 366 h 2300"/>
                <a:gd name="T2" fmla="*/ 40 w 5134"/>
                <a:gd name="T3" fmla="*/ 267 h 2300"/>
                <a:gd name="T4" fmla="*/ 126 w 5134"/>
                <a:gd name="T5" fmla="*/ 140 h 2300"/>
                <a:gd name="T6" fmla="*/ 207 w 5134"/>
                <a:gd name="T7" fmla="*/ 73 h 2300"/>
                <a:gd name="T8" fmla="*/ 313 w 5134"/>
                <a:gd name="T9" fmla="*/ 22 h 2300"/>
                <a:gd name="T10" fmla="*/ 445 w 5134"/>
                <a:gd name="T11" fmla="*/ 1 h 2300"/>
                <a:gd name="T12" fmla="*/ 4769 w 5134"/>
                <a:gd name="T13" fmla="*/ 9 h 2300"/>
                <a:gd name="T14" fmla="*/ 4868 w 5134"/>
                <a:gd name="T15" fmla="*/ 40 h 2300"/>
                <a:gd name="T16" fmla="*/ 4995 w 5134"/>
                <a:gd name="T17" fmla="*/ 126 h 2300"/>
                <a:gd name="T18" fmla="*/ 5063 w 5134"/>
                <a:gd name="T19" fmla="*/ 208 h 2300"/>
                <a:gd name="T20" fmla="*/ 5124 w 5134"/>
                <a:gd name="T21" fmla="*/ 355 h 2300"/>
                <a:gd name="T22" fmla="*/ 5134 w 5134"/>
                <a:gd name="T23" fmla="*/ 1850 h 2300"/>
                <a:gd name="T24" fmla="*/ 5115 w 5134"/>
                <a:gd name="T25" fmla="*/ 1979 h 2300"/>
                <a:gd name="T26" fmla="*/ 5051 w 5134"/>
                <a:gd name="T27" fmla="*/ 2111 h 2300"/>
                <a:gd name="T28" fmla="*/ 4944 w 5134"/>
                <a:gd name="T29" fmla="*/ 2218 h 2300"/>
                <a:gd name="T30" fmla="*/ 4823 w 5134"/>
                <a:gd name="T31" fmla="*/ 2279 h 2300"/>
                <a:gd name="T32" fmla="*/ 4690 w 5134"/>
                <a:gd name="T33" fmla="*/ 2300 h 2300"/>
                <a:gd name="T34" fmla="*/ 366 w 5134"/>
                <a:gd name="T35" fmla="*/ 2292 h 2300"/>
                <a:gd name="T36" fmla="*/ 208 w 5134"/>
                <a:gd name="T37" fmla="*/ 2229 h 2300"/>
                <a:gd name="T38" fmla="*/ 126 w 5134"/>
                <a:gd name="T39" fmla="*/ 2162 h 2300"/>
                <a:gd name="T40" fmla="*/ 40 w 5134"/>
                <a:gd name="T41" fmla="*/ 2035 h 2300"/>
                <a:gd name="T42" fmla="*/ 11 w 5134"/>
                <a:gd name="T43" fmla="*/ 1947 h 2300"/>
                <a:gd name="T44" fmla="*/ 0 w 5134"/>
                <a:gd name="T45" fmla="*/ 450 h 2300"/>
                <a:gd name="T46" fmla="*/ 204 w 5134"/>
                <a:gd name="T47" fmla="*/ 1895 h 2300"/>
                <a:gd name="T48" fmla="*/ 216 w 5134"/>
                <a:gd name="T49" fmla="*/ 1939 h 2300"/>
                <a:gd name="T50" fmla="*/ 280 w 5134"/>
                <a:gd name="T51" fmla="*/ 2034 h 2300"/>
                <a:gd name="T52" fmla="*/ 302 w 5134"/>
                <a:gd name="T53" fmla="*/ 2053 h 2300"/>
                <a:gd name="T54" fmla="*/ 394 w 5134"/>
                <a:gd name="T55" fmla="*/ 2094 h 2300"/>
                <a:gd name="T56" fmla="*/ 4678 w 5134"/>
                <a:gd name="T57" fmla="*/ 2101 h 2300"/>
                <a:gd name="T58" fmla="*/ 4753 w 5134"/>
                <a:gd name="T59" fmla="*/ 2091 h 2300"/>
                <a:gd name="T60" fmla="*/ 4816 w 5134"/>
                <a:gd name="T61" fmla="*/ 2064 h 2300"/>
                <a:gd name="T62" fmla="*/ 4898 w 5134"/>
                <a:gd name="T63" fmla="*/ 1982 h 2300"/>
                <a:gd name="T64" fmla="*/ 4922 w 5134"/>
                <a:gd name="T65" fmla="*/ 1930 h 2300"/>
                <a:gd name="T66" fmla="*/ 4934 w 5134"/>
                <a:gd name="T67" fmla="*/ 1850 h 2300"/>
                <a:gd name="T68" fmla="*/ 4930 w 5134"/>
                <a:gd name="T69" fmla="*/ 405 h 2300"/>
                <a:gd name="T70" fmla="*/ 4886 w 5134"/>
                <a:gd name="T71" fmla="*/ 302 h 2300"/>
                <a:gd name="T72" fmla="*/ 4868 w 5134"/>
                <a:gd name="T73" fmla="*/ 280 h 2300"/>
                <a:gd name="T74" fmla="*/ 4773 w 5134"/>
                <a:gd name="T75" fmla="*/ 216 h 2300"/>
                <a:gd name="T76" fmla="*/ 4740 w 5134"/>
                <a:gd name="T77" fmla="*/ 206 h 2300"/>
                <a:gd name="T78" fmla="*/ 456 w 5134"/>
                <a:gd name="T79" fmla="*/ 200 h 2300"/>
                <a:gd name="T80" fmla="*/ 380 w 5134"/>
                <a:gd name="T81" fmla="*/ 211 h 2300"/>
                <a:gd name="T82" fmla="*/ 303 w 5134"/>
                <a:gd name="T83" fmla="*/ 248 h 2300"/>
                <a:gd name="T84" fmla="*/ 280 w 5134"/>
                <a:gd name="T85" fmla="*/ 266 h 2300"/>
                <a:gd name="T86" fmla="*/ 216 w 5134"/>
                <a:gd name="T87" fmla="*/ 362 h 2300"/>
                <a:gd name="T88" fmla="*/ 206 w 5134"/>
                <a:gd name="T89" fmla="*/ 394 h 2300"/>
                <a:gd name="T90" fmla="*/ 200 w 5134"/>
                <a:gd name="T91" fmla="*/ 1845 h 2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34" h="2300">
                  <a:moveTo>
                    <a:pt x="0" y="450"/>
                  </a:moveTo>
                  <a:lnTo>
                    <a:pt x="3" y="409"/>
                  </a:lnTo>
                  <a:lnTo>
                    <a:pt x="8" y="366"/>
                  </a:lnTo>
                  <a:lnTo>
                    <a:pt x="20" y="321"/>
                  </a:lnTo>
                  <a:lnTo>
                    <a:pt x="34" y="281"/>
                  </a:lnTo>
                  <a:cubicBezTo>
                    <a:pt x="36" y="276"/>
                    <a:pt x="38" y="271"/>
                    <a:pt x="40" y="267"/>
                  </a:cubicBezTo>
                  <a:lnTo>
                    <a:pt x="73" y="207"/>
                  </a:lnTo>
                  <a:cubicBezTo>
                    <a:pt x="76" y="202"/>
                    <a:pt x="79" y="196"/>
                    <a:pt x="83" y="192"/>
                  </a:cubicBezTo>
                  <a:lnTo>
                    <a:pt x="126" y="140"/>
                  </a:lnTo>
                  <a:cubicBezTo>
                    <a:pt x="130" y="135"/>
                    <a:pt x="135" y="130"/>
                    <a:pt x="140" y="126"/>
                  </a:cubicBezTo>
                  <a:lnTo>
                    <a:pt x="192" y="83"/>
                  </a:lnTo>
                  <a:cubicBezTo>
                    <a:pt x="196" y="79"/>
                    <a:pt x="202" y="76"/>
                    <a:pt x="207" y="73"/>
                  </a:cubicBezTo>
                  <a:lnTo>
                    <a:pt x="267" y="40"/>
                  </a:lnTo>
                  <a:cubicBezTo>
                    <a:pt x="271" y="38"/>
                    <a:pt x="276" y="36"/>
                    <a:pt x="281" y="34"/>
                  </a:cubicBezTo>
                  <a:lnTo>
                    <a:pt x="313" y="22"/>
                  </a:lnTo>
                  <a:lnTo>
                    <a:pt x="354" y="11"/>
                  </a:lnTo>
                  <a:lnTo>
                    <a:pt x="401" y="3"/>
                  </a:lnTo>
                  <a:lnTo>
                    <a:pt x="445" y="1"/>
                  </a:lnTo>
                  <a:lnTo>
                    <a:pt x="4684" y="0"/>
                  </a:lnTo>
                  <a:lnTo>
                    <a:pt x="4726" y="3"/>
                  </a:lnTo>
                  <a:lnTo>
                    <a:pt x="4769" y="9"/>
                  </a:lnTo>
                  <a:lnTo>
                    <a:pt x="4814" y="20"/>
                  </a:lnTo>
                  <a:lnTo>
                    <a:pt x="4854" y="34"/>
                  </a:lnTo>
                  <a:cubicBezTo>
                    <a:pt x="4859" y="35"/>
                    <a:pt x="4864" y="38"/>
                    <a:pt x="4868" y="40"/>
                  </a:cubicBezTo>
                  <a:lnTo>
                    <a:pt x="4928" y="73"/>
                  </a:lnTo>
                  <a:cubicBezTo>
                    <a:pt x="4933" y="76"/>
                    <a:pt x="4939" y="79"/>
                    <a:pt x="4944" y="83"/>
                  </a:cubicBezTo>
                  <a:lnTo>
                    <a:pt x="4995" y="126"/>
                  </a:lnTo>
                  <a:cubicBezTo>
                    <a:pt x="5000" y="130"/>
                    <a:pt x="5004" y="134"/>
                    <a:pt x="5009" y="139"/>
                  </a:cubicBezTo>
                  <a:lnTo>
                    <a:pt x="5052" y="191"/>
                  </a:lnTo>
                  <a:cubicBezTo>
                    <a:pt x="5056" y="196"/>
                    <a:pt x="5059" y="202"/>
                    <a:pt x="5063" y="208"/>
                  </a:cubicBezTo>
                  <a:lnTo>
                    <a:pt x="5095" y="267"/>
                  </a:lnTo>
                  <a:lnTo>
                    <a:pt x="5112" y="311"/>
                  </a:lnTo>
                  <a:lnTo>
                    <a:pt x="5124" y="355"/>
                  </a:lnTo>
                  <a:lnTo>
                    <a:pt x="5131" y="401"/>
                  </a:lnTo>
                  <a:lnTo>
                    <a:pt x="5134" y="445"/>
                  </a:lnTo>
                  <a:lnTo>
                    <a:pt x="5134" y="1850"/>
                  </a:lnTo>
                  <a:lnTo>
                    <a:pt x="5132" y="1892"/>
                  </a:lnTo>
                  <a:lnTo>
                    <a:pt x="5126" y="1935"/>
                  </a:lnTo>
                  <a:lnTo>
                    <a:pt x="5115" y="1979"/>
                  </a:lnTo>
                  <a:lnTo>
                    <a:pt x="5100" y="2022"/>
                  </a:lnTo>
                  <a:lnTo>
                    <a:pt x="5063" y="2094"/>
                  </a:lnTo>
                  <a:cubicBezTo>
                    <a:pt x="5059" y="2100"/>
                    <a:pt x="5056" y="2105"/>
                    <a:pt x="5051" y="2111"/>
                  </a:cubicBezTo>
                  <a:lnTo>
                    <a:pt x="5008" y="2162"/>
                  </a:lnTo>
                  <a:cubicBezTo>
                    <a:pt x="5004" y="2167"/>
                    <a:pt x="5000" y="2171"/>
                    <a:pt x="4996" y="2175"/>
                  </a:cubicBezTo>
                  <a:lnTo>
                    <a:pt x="4944" y="2218"/>
                  </a:lnTo>
                  <a:cubicBezTo>
                    <a:pt x="4939" y="2222"/>
                    <a:pt x="4933" y="2226"/>
                    <a:pt x="4927" y="2229"/>
                  </a:cubicBezTo>
                  <a:lnTo>
                    <a:pt x="4868" y="2261"/>
                  </a:lnTo>
                  <a:lnTo>
                    <a:pt x="4823" y="2279"/>
                  </a:lnTo>
                  <a:lnTo>
                    <a:pt x="4779" y="2290"/>
                  </a:lnTo>
                  <a:lnTo>
                    <a:pt x="4734" y="2297"/>
                  </a:lnTo>
                  <a:lnTo>
                    <a:pt x="4690" y="2300"/>
                  </a:lnTo>
                  <a:lnTo>
                    <a:pt x="450" y="2300"/>
                  </a:lnTo>
                  <a:lnTo>
                    <a:pt x="409" y="2298"/>
                  </a:lnTo>
                  <a:lnTo>
                    <a:pt x="366" y="2292"/>
                  </a:lnTo>
                  <a:lnTo>
                    <a:pt x="322" y="2282"/>
                  </a:lnTo>
                  <a:lnTo>
                    <a:pt x="279" y="2267"/>
                  </a:lnTo>
                  <a:lnTo>
                    <a:pt x="208" y="2229"/>
                  </a:lnTo>
                  <a:cubicBezTo>
                    <a:pt x="202" y="2226"/>
                    <a:pt x="196" y="2222"/>
                    <a:pt x="191" y="2218"/>
                  </a:cubicBezTo>
                  <a:lnTo>
                    <a:pt x="139" y="2175"/>
                  </a:lnTo>
                  <a:cubicBezTo>
                    <a:pt x="134" y="2171"/>
                    <a:pt x="130" y="2166"/>
                    <a:pt x="126" y="2162"/>
                  </a:cubicBezTo>
                  <a:lnTo>
                    <a:pt x="83" y="2110"/>
                  </a:lnTo>
                  <a:cubicBezTo>
                    <a:pt x="79" y="2105"/>
                    <a:pt x="76" y="2100"/>
                    <a:pt x="73" y="2094"/>
                  </a:cubicBezTo>
                  <a:lnTo>
                    <a:pt x="40" y="2035"/>
                  </a:lnTo>
                  <a:cubicBezTo>
                    <a:pt x="38" y="2030"/>
                    <a:pt x="35" y="2025"/>
                    <a:pt x="34" y="2020"/>
                  </a:cubicBezTo>
                  <a:lnTo>
                    <a:pt x="22" y="1988"/>
                  </a:lnTo>
                  <a:lnTo>
                    <a:pt x="11" y="1947"/>
                  </a:lnTo>
                  <a:lnTo>
                    <a:pt x="3" y="1901"/>
                  </a:lnTo>
                  <a:lnTo>
                    <a:pt x="1" y="1856"/>
                  </a:lnTo>
                  <a:lnTo>
                    <a:pt x="0" y="450"/>
                  </a:lnTo>
                  <a:close/>
                  <a:moveTo>
                    <a:pt x="200" y="1845"/>
                  </a:moveTo>
                  <a:lnTo>
                    <a:pt x="201" y="1872"/>
                  </a:lnTo>
                  <a:lnTo>
                    <a:pt x="204" y="1895"/>
                  </a:lnTo>
                  <a:lnTo>
                    <a:pt x="211" y="1921"/>
                  </a:lnTo>
                  <a:lnTo>
                    <a:pt x="222" y="1954"/>
                  </a:lnTo>
                  <a:lnTo>
                    <a:pt x="216" y="1939"/>
                  </a:lnTo>
                  <a:lnTo>
                    <a:pt x="248" y="1999"/>
                  </a:lnTo>
                  <a:lnTo>
                    <a:pt x="238" y="1983"/>
                  </a:lnTo>
                  <a:lnTo>
                    <a:pt x="280" y="2034"/>
                  </a:lnTo>
                  <a:lnTo>
                    <a:pt x="267" y="2021"/>
                  </a:lnTo>
                  <a:lnTo>
                    <a:pt x="319" y="2064"/>
                  </a:lnTo>
                  <a:lnTo>
                    <a:pt x="302" y="2053"/>
                  </a:lnTo>
                  <a:lnTo>
                    <a:pt x="350" y="2079"/>
                  </a:lnTo>
                  <a:lnTo>
                    <a:pt x="371" y="2088"/>
                  </a:lnTo>
                  <a:lnTo>
                    <a:pt x="394" y="2094"/>
                  </a:lnTo>
                  <a:lnTo>
                    <a:pt x="421" y="2099"/>
                  </a:lnTo>
                  <a:lnTo>
                    <a:pt x="450" y="2100"/>
                  </a:lnTo>
                  <a:lnTo>
                    <a:pt x="4678" y="2101"/>
                  </a:lnTo>
                  <a:lnTo>
                    <a:pt x="4706" y="2099"/>
                  </a:lnTo>
                  <a:lnTo>
                    <a:pt x="4730" y="2097"/>
                  </a:lnTo>
                  <a:lnTo>
                    <a:pt x="4753" y="2091"/>
                  </a:lnTo>
                  <a:lnTo>
                    <a:pt x="4773" y="2085"/>
                  </a:lnTo>
                  <a:lnTo>
                    <a:pt x="4833" y="2053"/>
                  </a:lnTo>
                  <a:lnTo>
                    <a:pt x="4816" y="2064"/>
                  </a:lnTo>
                  <a:lnTo>
                    <a:pt x="4867" y="2021"/>
                  </a:lnTo>
                  <a:lnTo>
                    <a:pt x="4855" y="2034"/>
                  </a:lnTo>
                  <a:lnTo>
                    <a:pt x="4898" y="1982"/>
                  </a:lnTo>
                  <a:lnTo>
                    <a:pt x="4886" y="1999"/>
                  </a:lnTo>
                  <a:lnTo>
                    <a:pt x="4913" y="1952"/>
                  </a:lnTo>
                  <a:lnTo>
                    <a:pt x="4922" y="1930"/>
                  </a:lnTo>
                  <a:lnTo>
                    <a:pt x="4928" y="1907"/>
                  </a:lnTo>
                  <a:lnTo>
                    <a:pt x="4932" y="1881"/>
                  </a:lnTo>
                  <a:lnTo>
                    <a:pt x="4934" y="1850"/>
                  </a:lnTo>
                  <a:lnTo>
                    <a:pt x="4934" y="456"/>
                  </a:lnTo>
                  <a:lnTo>
                    <a:pt x="4933" y="429"/>
                  </a:lnTo>
                  <a:lnTo>
                    <a:pt x="4930" y="405"/>
                  </a:lnTo>
                  <a:lnTo>
                    <a:pt x="4925" y="382"/>
                  </a:lnTo>
                  <a:lnTo>
                    <a:pt x="4918" y="362"/>
                  </a:lnTo>
                  <a:lnTo>
                    <a:pt x="4886" y="302"/>
                  </a:lnTo>
                  <a:lnTo>
                    <a:pt x="4897" y="319"/>
                  </a:lnTo>
                  <a:lnTo>
                    <a:pt x="4854" y="267"/>
                  </a:lnTo>
                  <a:lnTo>
                    <a:pt x="4868" y="280"/>
                  </a:lnTo>
                  <a:lnTo>
                    <a:pt x="4816" y="238"/>
                  </a:lnTo>
                  <a:lnTo>
                    <a:pt x="4832" y="248"/>
                  </a:lnTo>
                  <a:lnTo>
                    <a:pt x="4773" y="216"/>
                  </a:lnTo>
                  <a:lnTo>
                    <a:pt x="4787" y="222"/>
                  </a:lnTo>
                  <a:lnTo>
                    <a:pt x="4762" y="213"/>
                  </a:lnTo>
                  <a:lnTo>
                    <a:pt x="4740" y="206"/>
                  </a:lnTo>
                  <a:lnTo>
                    <a:pt x="4714" y="202"/>
                  </a:lnTo>
                  <a:lnTo>
                    <a:pt x="4684" y="200"/>
                  </a:lnTo>
                  <a:lnTo>
                    <a:pt x="456" y="200"/>
                  </a:lnTo>
                  <a:lnTo>
                    <a:pt x="429" y="201"/>
                  </a:lnTo>
                  <a:lnTo>
                    <a:pt x="406" y="204"/>
                  </a:lnTo>
                  <a:lnTo>
                    <a:pt x="380" y="211"/>
                  </a:lnTo>
                  <a:lnTo>
                    <a:pt x="348" y="222"/>
                  </a:lnTo>
                  <a:lnTo>
                    <a:pt x="362" y="216"/>
                  </a:lnTo>
                  <a:lnTo>
                    <a:pt x="303" y="248"/>
                  </a:lnTo>
                  <a:lnTo>
                    <a:pt x="318" y="238"/>
                  </a:lnTo>
                  <a:lnTo>
                    <a:pt x="266" y="280"/>
                  </a:lnTo>
                  <a:lnTo>
                    <a:pt x="280" y="266"/>
                  </a:lnTo>
                  <a:lnTo>
                    <a:pt x="238" y="318"/>
                  </a:lnTo>
                  <a:lnTo>
                    <a:pt x="248" y="303"/>
                  </a:lnTo>
                  <a:lnTo>
                    <a:pt x="216" y="362"/>
                  </a:lnTo>
                  <a:lnTo>
                    <a:pt x="222" y="348"/>
                  </a:lnTo>
                  <a:lnTo>
                    <a:pt x="213" y="372"/>
                  </a:lnTo>
                  <a:lnTo>
                    <a:pt x="206" y="394"/>
                  </a:lnTo>
                  <a:lnTo>
                    <a:pt x="202" y="421"/>
                  </a:lnTo>
                  <a:lnTo>
                    <a:pt x="200" y="450"/>
                  </a:lnTo>
                  <a:lnTo>
                    <a:pt x="200" y="1845"/>
                  </a:lnTo>
                  <a:close/>
                </a:path>
              </a:pathLst>
            </a:custGeom>
            <a:solidFill>
              <a:srgbClr val="F2F2F2"/>
            </a:solidFill>
            <a:ln w="0" cap="flat">
              <a:solidFill>
                <a:srgbClr val="F2F2F2"/>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55" name="Rectangle 57"/>
            <p:cNvSpPr>
              <a:spLocks noChangeArrowheads="1"/>
            </p:cNvSpPr>
            <p:nvPr/>
          </p:nvSpPr>
          <p:spPr bwMode="auto">
            <a:xfrm>
              <a:off x="2226" y="1797"/>
              <a:ext cx="282"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FFFFFF"/>
                  </a:solidFill>
                  <a:effectLst/>
                  <a:latin typeface="Calibri" pitchFamily="34" charset="0"/>
                  <a:cs typeface="Arial" pitchFamily="34" charset="0"/>
                </a:rPr>
                <a:t>Adviser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6" name="Rectangle 58"/>
            <p:cNvSpPr>
              <a:spLocks noChangeArrowheads="1"/>
            </p:cNvSpPr>
            <p:nvPr/>
          </p:nvSpPr>
          <p:spPr bwMode="auto">
            <a:xfrm>
              <a:off x="2449" y="1797"/>
              <a:ext cx="59"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FFFFFF"/>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7" name="Picture 59"/>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2069" y="2742"/>
              <a:ext cx="581" cy="3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8" name="Picture 60"/>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2069" y="2742"/>
              <a:ext cx="581" cy="3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 name="Freeform 61"/>
            <p:cNvSpPr>
              <a:spLocks/>
            </p:cNvSpPr>
            <p:nvPr/>
          </p:nvSpPr>
          <p:spPr bwMode="auto">
            <a:xfrm>
              <a:off x="2073" y="2740"/>
              <a:ext cx="559" cy="292"/>
            </a:xfrm>
            <a:custGeom>
              <a:avLst/>
              <a:gdLst>
                <a:gd name="T0" fmla="*/ 0 w 5550"/>
                <a:gd name="T1" fmla="*/ 485 h 2907"/>
                <a:gd name="T2" fmla="*/ 485 w 5550"/>
                <a:gd name="T3" fmla="*/ 0 h 2907"/>
                <a:gd name="T4" fmla="*/ 5066 w 5550"/>
                <a:gd name="T5" fmla="*/ 0 h 2907"/>
                <a:gd name="T6" fmla="*/ 5550 w 5550"/>
                <a:gd name="T7" fmla="*/ 485 h 2907"/>
                <a:gd name="T8" fmla="*/ 5550 w 5550"/>
                <a:gd name="T9" fmla="*/ 2423 h 2907"/>
                <a:gd name="T10" fmla="*/ 5066 w 5550"/>
                <a:gd name="T11" fmla="*/ 2907 h 2907"/>
                <a:gd name="T12" fmla="*/ 485 w 5550"/>
                <a:gd name="T13" fmla="*/ 2907 h 2907"/>
                <a:gd name="T14" fmla="*/ 0 w 5550"/>
                <a:gd name="T15" fmla="*/ 2423 h 2907"/>
                <a:gd name="T16" fmla="*/ 0 w 5550"/>
                <a:gd name="T17" fmla="*/ 485 h 2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50" h="2907">
                  <a:moveTo>
                    <a:pt x="0" y="485"/>
                  </a:moveTo>
                  <a:cubicBezTo>
                    <a:pt x="0" y="217"/>
                    <a:pt x="217" y="0"/>
                    <a:pt x="485" y="0"/>
                  </a:cubicBezTo>
                  <a:lnTo>
                    <a:pt x="5066" y="0"/>
                  </a:lnTo>
                  <a:cubicBezTo>
                    <a:pt x="5334" y="0"/>
                    <a:pt x="5550" y="217"/>
                    <a:pt x="5550" y="485"/>
                  </a:cubicBezTo>
                  <a:lnTo>
                    <a:pt x="5550" y="2423"/>
                  </a:lnTo>
                  <a:cubicBezTo>
                    <a:pt x="5550" y="2690"/>
                    <a:pt x="5334" y="2907"/>
                    <a:pt x="5066" y="2907"/>
                  </a:cubicBezTo>
                  <a:lnTo>
                    <a:pt x="485" y="2907"/>
                  </a:lnTo>
                  <a:cubicBezTo>
                    <a:pt x="217" y="2907"/>
                    <a:pt x="0" y="2690"/>
                    <a:pt x="0" y="2423"/>
                  </a:cubicBezTo>
                  <a:lnTo>
                    <a:pt x="0" y="485"/>
                  </a:lnTo>
                  <a:close/>
                </a:path>
              </a:pathLst>
            </a:custGeom>
            <a:solidFill>
              <a:srgbClr val="17375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60" name="Freeform 62"/>
            <p:cNvSpPr>
              <a:spLocks noEditPoints="1"/>
            </p:cNvSpPr>
            <p:nvPr/>
          </p:nvSpPr>
          <p:spPr bwMode="auto">
            <a:xfrm>
              <a:off x="2063" y="2729"/>
              <a:ext cx="579" cy="313"/>
            </a:xfrm>
            <a:custGeom>
              <a:avLst/>
              <a:gdLst>
                <a:gd name="T0" fmla="*/ 1 w 579"/>
                <a:gd name="T1" fmla="*/ 48 h 313"/>
                <a:gd name="T2" fmla="*/ 7 w 579"/>
                <a:gd name="T3" fmla="*/ 32 h 313"/>
                <a:gd name="T4" fmla="*/ 17 w 579"/>
                <a:gd name="T5" fmla="*/ 18 h 313"/>
                <a:gd name="T6" fmla="*/ 31 w 579"/>
                <a:gd name="T7" fmla="*/ 8 h 313"/>
                <a:gd name="T8" fmla="*/ 47 w 579"/>
                <a:gd name="T9" fmla="*/ 2 h 313"/>
                <a:gd name="T10" fmla="*/ 520 w 579"/>
                <a:gd name="T11" fmla="*/ 0 h 313"/>
                <a:gd name="T12" fmla="*/ 537 w 579"/>
                <a:gd name="T13" fmla="*/ 3 h 313"/>
                <a:gd name="T14" fmla="*/ 553 w 579"/>
                <a:gd name="T15" fmla="*/ 10 h 313"/>
                <a:gd name="T16" fmla="*/ 565 w 579"/>
                <a:gd name="T17" fmla="*/ 22 h 313"/>
                <a:gd name="T18" fmla="*/ 574 w 579"/>
                <a:gd name="T19" fmla="*/ 36 h 313"/>
                <a:gd name="T20" fmla="*/ 579 w 579"/>
                <a:gd name="T21" fmla="*/ 53 h 313"/>
                <a:gd name="T22" fmla="*/ 579 w 579"/>
                <a:gd name="T23" fmla="*/ 260 h 313"/>
                <a:gd name="T24" fmla="*/ 575 w 579"/>
                <a:gd name="T25" fmla="*/ 277 h 313"/>
                <a:gd name="T26" fmla="*/ 566 w 579"/>
                <a:gd name="T27" fmla="*/ 291 h 313"/>
                <a:gd name="T28" fmla="*/ 553 w 579"/>
                <a:gd name="T29" fmla="*/ 303 h 313"/>
                <a:gd name="T30" fmla="*/ 538 w 579"/>
                <a:gd name="T31" fmla="*/ 310 h 313"/>
                <a:gd name="T32" fmla="*/ 521 w 579"/>
                <a:gd name="T33" fmla="*/ 313 h 313"/>
                <a:gd name="T34" fmla="*/ 48 w 579"/>
                <a:gd name="T35" fmla="*/ 312 h 313"/>
                <a:gd name="T36" fmla="*/ 32 w 579"/>
                <a:gd name="T37" fmla="*/ 306 h 313"/>
                <a:gd name="T38" fmla="*/ 18 w 579"/>
                <a:gd name="T39" fmla="*/ 296 h 313"/>
                <a:gd name="T40" fmla="*/ 8 w 579"/>
                <a:gd name="T41" fmla="*/ 283 h 313"/>
                <a:gd name="T42" fmla="*/ 2 w 579"/>
                <a:gd name="T43" fmla="*/ 267 h 313"/>
                <a:gd name="T44" fmla="*/ 0 w 579"/>
                <a:gd name="T45" fmla="*/ 59 h 313"/>
                <a:gd name="T46" fmla="*/ 21 w 579"/>
                <a:gd name="T47" fmla="*/ 262 h 313"/>
                <a:gd name="T48" fmla="*/ 25 w 579"/>
                <a:gd name="T49" fmla="*/ 272 h 313"/>
                <a:gd name="T50" fmla="*/ 31 w 579"/>
                <a:gd name="T51" fmla="*/ 281 h 313"/>
                <a:gd name="T52" fmla="*/ 40 w 579"/>
                <a:gd name="T53" fmla="*/ 288 h 313"/>
                <a:gd name="T54" fmla="*/ 51 w 579"/>
                <a:gd name="T55" fmla="*/ 292 h 313"/>
                <a:gd name="T56" fmla="*/ 520 w 579"/>
                <a:gd name="T57" fmla="*/ 293 h 313"/>
                <a:gd name="T58" fmla="*/ 531 w 579"/>
                <a:gd name="T59" fmla="*/ 291 h 313"/>
                <a:gd name="T60" fmla="*/ 542 w 579"/>
                <a:gd name="T61" fmla="*/ 287 h 313"/>
                <a:gd name="T62" fmla="*/ 550 w 579"/>
                <a:gd name="T63" fmla="*/ 279 h 313"/>
                <a:gd name="T64" fmla="*/ 556 w 579"/>
                <a:gd name="T65" fmla="*/ 270 h 313"/>
                <a:gd name="T66" fmla="*/ 559 w 579"/>
                <a:gd name="T67" fmla="*/ 259 h 313"/>
                <a:gd name="T68" fmla="*/ 559 w 579"/>
                <a:gd name="T69" fmla="*/ 56 h 313"/>
                <a:gd name="T70" fmla="*/ 556 w 579"/>
                <a:gd name="T71" fmla="*/ 45 h 313"/>
                <a:gd name="T72" fmla="*/ 550 w 579"/>
                <a:gd name="T73" fmla="*/ 35 h 313"/>
                <a:gd name="T74" fmla="*/ 542 w 579"/>
                <a:gd name="T75" fmla="*/ 27 h 313"/>
                <a:gd name="T76" fmla="*/ 532 w 579"/>
                <a:gd name="T77" fmla="*/ 23 h 313"/>
                <a:gd name="T78" fmla="*/ 520 w 579"/>
                <a:gd name="T79" fmla="*/ 21 h 313"/>
                <a:gd name="T80" fmla="*/ 52 w 579"/>
                <a:gd name="T81" fmla="*/ 21 h 313"/>
                <a:gd name="T82" fmla="*/ 41 w 579"/>
                <a:gd name="T83" fmla="*/ 25 h 313"/>
                <a:gd name="T84" fmla="*/ 32 w 579"/>
                <a:gd name="T85" fmla="*/ 32 h 313"/>
                <a:gd name="T86" fmla="*/ 25 w 579"/>
                <a:gd name="T87" fmla="*/ 40 h 313"/>
                <a:gd name="T88" fmla="*/ 21 w 579"/>
                <a:gd name="T89" fmla="*/ 51 h 313"/>
                <a:gd name="T90" fmla="*/ 20 w 579"/>
                <a:gd name="T91" fmla="*/ 254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79" h="313">
                  <a:moveTo>
                    <a:pt x="0" y="59"/>
                  </a:moveTo>
                  <a:lnTo>
                    <a:pt x="1" y="54"/>
                  </a:lnTo>
                  <a:lnTo>
                    <a:pt x="1" y="48"/>
                  </a:lnTo>
                  <a:lnTo>
                    <a:pt x="3" y="42"/>
                  </a:lnTo>
                  <a:lnTo>
                    <a:pt x="5" y="37"/>
                  </a:lnTo>
                  <a:lnTo>
                    <a:pt x="7" y="32"/>
                  </a:lnTo>
                  <a:lnTo>
                    <a:pt x="10" y="27"/>
                  </a:lnTo>
                  <a:lnTo>
                    <a:pt x="13" y="22"/>
                  </a:lnTo>
                  <a:lnTo>
                    <a:pt x="17" y="18"/>
                  </a:lnTo>
                  <a:lnTo>
                    <a:pt x="21" y="14"/>
                  </a:lnTo>
                  <a:lnTo>
                    <a:pt x="26" y="11"/>
                  </a:lnTo>
                  <a:lnTo>
                    <a:pt x="31" y="8"/>
                  </a:lnTo>
                  <a:lnTo>
                    <a:pt x="36" y="5"/>
                  </a:lnTo>
                  <a:lnTo>
                    <a:pt x="41" y="3"/>
                  </a:lnTo>
                  <a:lnTo>
                    <a:pt x="47" y="2"/>
                  </a:lnTo>
                  <a:lnTo>
                    <a:pt x="53" y="1"/>
                  </a:lnTo>
                  <a:lnTo>
                    <a:pt x="59" y="1"/>
                  </a:lnTo>
                  <a:lnTo>
                    <a:pt x="520" y="0"/>
                  </a:lnTo>
                  <a:lnTo>
                    <a:pt x="526" y="1"/>
                  </a:lnTo>
                  <a:lnTo>
                    <a:pt x="532" y="2"/>
                  </a:lnTo>
                  <a:lnTo>
                    <a:pt x="537" y="3"/>
                  </a:lnTo>
                  <a:lnTo>
                    <a:pt x="543" y="5"/>
                  </a:lnTo>
                  <a:lnTo>
                    <a:pt x="548" y="7"/>
                  </a:lnTo>
                  <a:lnTo>
                    <a:pt x="553" y="10"/>
                  </a:lnTo>
                  <a:lnTo>
                    <a:pt x="557" y="14"/>
                  </a:lnTo>
                  <a:lnTo>
                    <a:pt x="562" y="17"/>
                  </a:lnTo>
                  <a:lnTo>
                    <a:pt x="565" y="22"/>
                  </a:lnTo>
                  <a:lnTo>
                    <a:pt x="569" y="26"/>
                  </a:lnTo>
                  <a:lnTo>
                    <a:pt x="572" y="31"/>
                  </a:lnTo>
                  <a:lnTo>
                    <a:pt x="574" y="36"/>
                  </a:lnTo>
                  <a:lnTo>
                    <a:pt x="576" y="41"/>
                  </a:lnTo>
                  <a:lnTo>
                    <a:pt x="578" y="47"/>
                  </a:lnTo>
                  <a:lnTo>
                    <a:pt x="579" y="53"/>
                  </a:lnTo>
                  <a:lnTo>
                    <a:pt x="579" y="59"/>
                  </a:lnTo>
                  <a:lnTo>
                    <a:pt x="579" y="254"/>
                  </a:lnTo>
                  <a:lnTo>
                    <a:pt x="579" y="260"/>
                  </a:lnTo>
                  <a:lnTo>
                    <a:pt x="578" y="266"/>
                  </a:lnTo>
                  <a:lnTo>
                    <a:pt x="577" y="271"/>
                  </a:lnTo>
                  <a:lnTo>
                    <a:pt x="575" y="277"/>
                  </a:lnTo>
                  <a:lnTo>
                    <a:pt x="572" y="282"/>
                  </a:lnTo>
                  <a:lnTo>
                    <a:pt x="569" y="287"/>
                  </a:lnTo>
                  <a:lnTo>
                    <a:pt x="566" y="291"/>
                  </a:lnTo>
                  <a:lnTo>
                    <a:pt x="562" y="296"/>
                  </a:lnTo>
                  <a:lnTo>
                    <a:pt x="558" y="299"/>
                  </a:lnTo>
                  <a:lnTo>
                    <a:pt x="553" y="303"/>
                  </a:lnTo>
                  <a:lnTo>
                    <a:pt x="549" y="306"/>
                  </a:lnTo>
                  <a:lnTo>
                    <a:pt x="544" y="308"/>
                  </a:lnTo>
                  <a:lnTo>
                    <a:pt x="538" y="310"/>
                  </a:lnTo>
                  <a:lnTo>
                    <a:pt x="533" y="312"/>
                  </a:lnTo>
                  <a:lnTo>
                    <a:pt x="527" y="313"/>
                  </a:lnTo>
                  <a:lnTo>
                    <a:pt x="521" y="313"/>
                  </a:lnTo>
                  <a:lnTo>
                    <a:pt x="59" y="313"/>
                  </a:lnTo>
                  <a:lnTo>
                    <a:pt x="54" y="313"/>
                  </a:lnTo>
                  <a:lnTo>
                    <a:pt x="48" y="312"/>
                  </a:lnTo>
                  <a:lnTo>
                    <a:pt x="42" y="311"/>
                  </a:lnTo>
                  <a:lnTo>
                    <a:pt x="37" y="309"/>
                  </a:lnTo>
                  <a:lnTo>
                    <a:pt x="32" y="306"/>
                  </a:lnTo>
                  <a:lnTo>
                    <a:pt x="27" y="303"/>
                  </a:lnTo>
                  <a:lnTo>
                    <a:pt x="22" y="300"/>
                  </a:lnTo>
                  <a:lnTo>
                    <a:pt x="18" y="296"/>
                  </a:lnTo>
                  <a:lnTo>
                    <a:pt x="14" y="292"/>
                  </a:lnTo>
                  <a:lnTo>
                    <a:pt x="11" y="288"/>
                  </a:lnTo>
                  <a:lnTo>
                    <a:pt x="8" y="283"/>
                  </a:lnTo>
                  <a:lnTo>
                    <a:pt x="5" y="278"/>
                  </a:lnTo>
                  <a:lnTo>
                    <a:pt x="3" y="272"/>
                  </a:lnTo>
                  <a:lnTo>
                    <a:pt x="2" y="267"/>
                  </a:lnTo>
                  <a:lnTo>
                    <a:pt x="1" y="261"/>
                  </a:lnTo>
                  <a:lnTo>
                    <a:pt x="0" y="255"/>
                  </a:lnTo>
                  <a:lnTo>
                    <a:pt x="0" y="59"/>
                  </a:lnTo>
                  <a:close/>
                  <a:moveTo>
                    <a:pt x="20" y="254"/>
                  </a:moveTo>
                  <a:lnTo>
                    <a:pt x="21" y="258"/>
                  </a:lnTo>
                  <a:lnTo>
                    <a:pt x="21" y="262"/>
                  </a:lnTo>
                  <a:lnTo>
                    <a:pt x="22" y="265"/>
                  </a:lnTo>
                  <a:lnTo>
                    <a:pt x="23" y="269"/>
                  </a:lnTo>
                  <a:lnTo>
                    <a:pt x="25" y="272"/>
                  </a:lnTo>
                  <a:lnTo>
                    <a:pt x="27" y="276"/>
                  </a:lnTo>
                  <a:lnTo>
                    <a:pt x="29" y="279"/>
                  </a:lnTo>
                  <a:lnTo>
                    <a:pt x="31" y="281"/>
                  </a:lnTo>
                  <a:lnTo>
                    <a:pt x="34" y="284"/>
                  </a:lnTo>
                  <a:lnTo>
                    <a:pt x="37" y="286"/>
                  </a:lnTo>
                  <a:lnTo>
                    <a:pt x="40" y="288"/>
                  </a:lnTo>
                  <a:lnTo>
                    <a:pt x="44" y="290"/>
                  </a:lnTo>
                  <a:lnTo>
                    <a:pt x="47" y="291"/>
                  </a:lnTo>
                  <a:lnTo>
                    <a:pt x="51" y="292"/>
                  </a:lnTo>
                  <a:lnTo>
                    <a:pt x="55" y="293"/>
                  </a:lnTo>
                  <a:lnTo>
                    <a:pt x="59" y="293"/>
                  </a:lnTo>
                  <a:lnTo>
                    <a:pt x="520" y="293"/>
                  </a:lnTo>
                  <a:lnTo>
                    <a:pt x="524" y="293"/>
                  </a:lnTo>
                  <a:lnTo>
                    <a:pt x="528" y="292"/>
                  </a:lnTo>
                  <a:lnTo>
                    <a:pt x="531" y="291"/>
                  </a:lnTo>
                  <a:lnTo>
                    <a:pt x="535" y="290"/>
                  </a:lnTo>
                  <a:lnTo>
                    <a:pt x="538" y="289"/>
                  </a:lnTo>
                  <a:lnTo>
                    <a:pt x="542" y="287"/>
                  </a:lnTo>
                  <a:lnTo>
                    <a:pt x="544" y="285"/>
                  </a:lnTo>
                  <a:lnTo>
                    <a:pt x="547" y="282"/>
                  </a:lnTo>
                  <a:lnTo>
                    <a:pt x="550" y="279"/>
                  </a:lnTo>
                  <a:lnTo>
                    <a:pt x="552" y="277"/>
                  </a:lnTo>
                  <a:lnTo>
                    <a:pt x="554" y="273"/>
                  </a:lnTo>
                  <a:lnTo>
                    <a:pt x="556" y="270"/>
                  </a:lnTo>
                  <a:lnTo>
                    <a:pt x="557" y="266"/>
                  </a:lnTo>
                  <a:lnTo>
                    <a:pt x="558" y="263"/>
                  </a:lnTo>
                  <a:lnTo>
                    <a:pt x="559" y="259"/>
                  </a:lnTo>
                  <a:lnTo>
                    <a:pt x="559" y="254"/>
                  </a:lnTo>
                  <a:lnTo>
                    <a:pt x="559" y="60"/>
                  </a:lnTo>
                  <a:lnTo>
                    <a:pt x="559" y="56"/>
                  </a:lnTo>
                  <a:lnTo>
                    <a:pt x="558" y="52"/>
                  </a:lnTo>
                  <a:lnTo>
                    <a:pt x="557" y="48"/>
                  </a:lnTo>
                  <a:lnTo>
                    <a:pt x="556" y="45"/>
                  </a:lnTo>
                  <a:lnTo>
                    <a:pt x="554" y="41"/>
                  </a:lnTo>
                  <a:lnTo>
                    <a:pt x="553" y="38"/>
                  </a:lnTo>
                  <a:lnTo>
                    <a:pt x="550" y="35"/>
                  </a:lnTo>
                  <a:lnTo>
                    <a:pt x="548" y="32"/>
                  </a:lnTo>
                  <a:lnTo>
                    <a:pt x="545" y="30"/>
                  </a:lnTo>
                  <a:lnTo>
                    <a:pt x="542" y="27"/>
                  </a:lnTo>
                  <a:lnTo>
                    <a:pt x="539" y="26"/>
                  </a:lnTo>
                  <a:lnTo>
                    <a:pt x="536" y="24"/>
                  </a:lnTo>
                  <a:lnTo>
                    <a:pt x="532" y="23"/>
                  </a:lnTo>
                  <a:lnTo>
                    <a:pt x="529" y="22"/>
                  </a:lnTo>
                  <a:lnTo>
                    <a:pt x="525" y="21"/>
                  </a:lnTo>
                  <a:lnTo>
                    <a:pt x="520" y="21"/>
                  </a:lnTo>
                  <a:lnTo>
                    <a:pt x="60" y="21"/>
                  </a:lnTo>
                  <a:lnTo>
                    <a:pt x="56" y="21"/>
                  </a:lnTo>
                  <a:lnTo>
                    <a:pt x="52" y="21"/>
                  </a:lnTo>
                  <a:lnTo>
                    <a:pt x="48" y="22"/>
                  </a:lnTo>
                  <a:lnTo>
                    <a:pt x="45" y="24"/>
                  </a:lnTo>
                  <a:lnTo>
                    <a:pt x="41" y="25"/>
                  </a:lnTo>
                  <a:lnTo>
                    <a:pt x="38" y="27"/>
                  </a:lnTo>
                  <a:lnTo>
                    <a:pt x="35" y="29"/>
                  </a:lnTo>
                  <a:lnTo>
                    <a:pt x="32" y="32"/>
                  </a:lnTo>
                  <a:lnTo>
                    <a:pt x="30" y="34"/>
                  </a:lnTo>
                  <a:lnTo>
                    <a:pt x="27" y="37"/>
                  </a:lnTo>
                  <a:lnTo>
                    <a:pt x="25" y="40"/>
                  </a:lnTo>
                  <a:lnTo>
                    <a:pt x="24" y="44"/>
                  </a:lnTo>
                  <a:lnTo>
                    <a:pt x="22" y="47"/>
                  </a:lnTo>
                  <a:lnTo>
                    <a:pt x="21" y="51"/>
                  </a:lnTo>
                  <a:lnTo>
                    <a:pt x="21" y="55"/>
                  </a:lnTo>
                  <a:lnTo>
                    <a:pt x="20" y="59"/>
                  </a:lnTo>
                  <a:lnTo>
                    <a:pt x="20" y="254"/>
                  </a:lnTo>
                  <a:close/>
                </a:path>
              </a:pathLst>
            </a:custGeom>
            <a:solidFill>
              <a:srgbClr val="F2F2F2"/>
            </a:solidFill>
            <a:ln w="0" cap="flat">
              <a:solidFill>
                <a:srgbClr val="F2F2F2"/>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61" name="Rectangle 63"/>
            <p:cNvSpPr>
              <a:spLocks noChangeArrowheads="1"/>
            </p:cNvSpPr>
            <p:nvPr/>
          </p:nvSpPr>
          <p:spPr bwMode="auto">
            <a:xfrm>
              <a:off x="2183" y="2788"/>
              <a:ext cx="429" cy="1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FFFFFF"/>
                  </a:solidFill>
                  <a:effectLst/>
                  <a:latin typeface="Calibri" pitchFamily="34" charset="0"/>
                  <a:cs typeface="Arial" pitchFamily="34" charset="0"/>
                </a:rPr>
                <a:t>Investment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2" name="Rectangle 64"/>
            <p:cNvSpPr>
              <a:spLocks noChangeArrowheads="1"/>
            </p:cNvSpPr>
            <p:nvPr/>
          </p:nvSpPr>
          <p:spPr bwMode="auto">
            <a:xfrm>
              <a:off x="2151" y="2891"/>
              <a:ext cx="480"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FFFFFF"/>
                  </a:solidFill>
                  <a:effectLst/>
                  <a:latin typeface="Calibri" pitchFamily="34" charset="0"/>
                  <a:cs typeface="Arial" pitchFamily="34" charset="0"/>
                </a:rPr>
                <a:t>Management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3" name="Rectangle 65"/>
            <p:cNvSpPr>
              <a:spLocks noChangeArrowheads="1"/>
            </p:cNvSpPr>
            <p:nvPr/>
          </p:nvSpPr>
          <p:spPr bwMode="auto">
            <a:xfrm>
              <a:off x="2555" y="2891"/>
              <a:ext cx="59"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FFFFFF"/>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4" name="Freeform 68"/>
            <p:cNvSpPr>
              <a:spLocks/>
            </p:cNvSpPr>
            <p:nvPr/>
          </p:nvSpPr>
          <p:spPr bwMode="auto">
            <a:xfrm>
              <a:off x="1242" y="2848"/>
              <a:ext cx="590" cy="221"/>
            </a:xfrm>
            <a:custGeom>
              <a:avLst/>
              <a:gdLst>
                <a:gd name="T0" fmla="*/ 0 w 5867"/>
                <a:gd name="T1" fmla="*/ 367 h 2200"/>
                <a:gd name="T2" fmla="*/ 367 w 5867"/>
                <a:gd name="T3" fmla="*/ 0 h 2200"/>
                <a:gd name="T4" fmla="*/ 5500 w 5867"/>
                <a:gd name="T5" fmla="*/ 0 h 2200"/>
                <a:gd name="T6" fmla="*/ 5867 w 5867"/>
                <a:gd name="T7" fmla="*/ 367 h 2200"/>
                <a:gd name="T8" fmla="*/ 5867 w 5867"/>
                <a:gd name="T9" fmla="*/ 1834 h 2200"/>
                <a:gd name="T10" fmla="*/ 5500 w 5867"/>
                <a:gd name="T11" fmla="*/ 2200 h 2200"/>
                <a:gd name="T12" fmla="*/ 367 w 5867"/>
                <a:gd name="T13" fmla="*/ 2200 h 2200"/>
                <a:gd name="T14" fmla="*/ 0 w 5867"/>
                <a:gd name="T15" fmla="*/ 1834 h 2200"/>
                <a:gd name="T16" fmla="*/ 0 w 5867"/>
                <a:gd name="T17" fmla="*/ 367 h 2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67" h="2200">
                  <a:moveTo>
                    <a:pt x="0" y="367"/>
                  </a:moveTo>
                  <a:cubicBezTo>
                    <a:pt x="0" y="165"/>
                    <a:pt x="165" y="0"/>
                    <a:pt x="367" y="0"/>
                  </a:cubicBezTo>
                  <a:lnTo>
                    <a:pt x="5500" y="0"/>
                  </a:lnTo>
                  <a:cubicBezTo>
                    <a:pt x="5703" y="0"/>
                    <a:pt x="5867" y="165"/>
                    <a:pt x="5867" y="367"/>
                  </a:cubicBezTo>
                  <a:lnTo>
                    <a:pt x="5867" y="1834"/>
                  </a:lnTo>
                  <a:cubicBezTo>
                    <a:pt x="5867" y="2036"/>
                    <a:pt x="5703" y="2200"/>
                    <a:pt x="5500" y="2200"/>
                  </a:cubicBezTo>
                  <a:lnTo>
                    <a:pt x="367" y="2200"/>
                  </a:lnTo>
                  <a:cubicBezTo>
                    <a:pt x="165" y="2200"/>
                    <a:pt x="0" y="2036"/>
                    <a:pt x="0" y="1834"/>
                  </a:cubicBezTo>
                  <a:lnTo>
                    <a:pt x="0" y="367"/>
                  </a:lnTo>
                  <a:close/>
                </a:path>
              </a:pathLst>
            </a:custGeom>
            <a:solidFill>
              <a:srgbClr val="558ED5"/>
            </a:solidFill>
            <a:ln w="2857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65" name="Rectangle 70"/>
            <p:cNvSpPr>
              <a:spLocks noChangeArrowheads="1"/>
            </p:cNvSpPr>
            <p:nvPr/>
          </p:nvSpPr>
          <p:spPr bwMode="auto">
            <a:xfrm>
              <a:off x="1439" y="2917"/>
              <a:ext cx="196"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Cash</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6" name="Freeform 74"/>
            <p:cNvSpPr>
              <a:spLocks/>
            </p:cNvSpPr>
            <p:nvPr/>
          </p:nvSpPr>
          <p:spPr bwMode="auto">
            <a:xfrm>
              <a:off x="1477" y="1469"/>
              <a:ext cx="558" cy="226"/>
            </a:xfrm>
            <a:custGeom>
              <a:avLst/>
              <a:gdLst>
                <a:gd name="T0" fmla="*/ 0 w 11100"/>
                <a:gd name="T1" fmla="*/ 750 h 4500"/>
                <a:gd name="T2" fmla="*/ 750 w 11100"/>
                <a:gd name="T3" fmla="*/ 0 h 4500"/>
                <a:gd name="T4" fmla="*/ 10350 w 11100"/>
                <a:gd name="T5" fmla="*/ 0 h 4500"/>
                <a:gd name="T6" fmla="*/ 11100 w 11100"/>
                <a:gd name="T7" fmla="*/ 750 h 4500"/>
                <a:gd name="T8" fmla="*/ 11100 w 11100"/>
                <a:gd name="T9" fmla="*/ 3750 h 4500"/>
                <a:gd name="T10" fmla="*/ 10350 w 11100"/>
                <a:gd name="T11" fmla="*/ 4500 h 4500"/>
                <a:gd name="T12" fmla="*/ 750 w 11100"/>
                <a:gd name="T13" fmla="*/ 4500 h 4500"/>
                <a:gd name="T14" fmla="*/ 0 w 11100"/>
                <a:gd name="T15" fmla="*/ 3750 h 4500"/>
                <a:gd name="T16" fmla="*/ 0 w 11100"/>
                <a:gd name="T17" fmla="*/ 750 h 4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00" h="4500">
                  <a:moveTo>
                    <a:pt x="0" y="750"/>
                  </a:moveTo>
                  <a:cubicBezTo>
                    <a:pt x="0" y="336"/>
                    <a:pt x="336" y="0"/>
                    <a:pt x="750" y="0"/>
                  </a:cubicBezTo>
                  <a:lnTo>
                    <a:pt x="10350" y="0"/>
                  </a:lnTo>
                  <a:cubicBezTo>
                    <a:pt x="10765" y="0"/>
                    <a:pt x="11100" y="336"/>
                    <a:pt x="11100" y="750"/>
                  </a:cubicBezTo>
                  <a:lnTo>
                    <a:pt x="11100" y="3750"/>
                  </a:lnTo>
                  <a:cubicBezTo>
                    <a:pt x="11100" y="4165"/>
                    <a:pt x="10765" y="4500"/>
                    <a:pt x="10350" y="4500"/>
                  </a:cubicBezTo>
                  <a:lnTo>
                    <a:pt x="750" y="4500"/>
                  </a:lnTo>
                  <a:cubicBezTo>
                    <a:pt x="336" y="4500"/>
                    <a:pt x="0" y="4165"/>
                    <a:pt x="0" y="3750"/>
                  </a:cubicBezTo>
                  <a:lnTo>
                    <a:pt x="0" y="750"/>
                  </a:lnTo>
                  <a:close/>
                </a:path>
              </a:pathLst>
            </a:custGeom>
            <a:solidFill>
              <a:srgbClr val="558ED5"/>
            </a:solidFill>
            <a:ln w="2857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67" name="Rectangle 76"/>
            <p:cNvSpPr>
              <a:spLocks noChangeArrowheads="1"/>
            </p:cNvSpPr>
            <p:nvPr/>
          </p:nvSpPr>
          <p:spPr bwMode="auto">
            <a:xfrm>
              <a:off x="1565" y="1523"/>
              <a:ext cx="474"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Fixed Income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8" name="Rectangle 77"/>
            <p:cNvSpPr>
              <a:spLocks noChangeArrowheads="1"/>
            </p:cNvSpPr>
            <p:nvPr/>
          </p:nvSpPr>
          <p:spPr bwMode="auto">
            <a:xfrm>
              <a:off x="1702" y="1717"/>
              <a:ext cx="60"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9" name="Rectangle 78"/>
            <p:cNvSpPr>
              <a:spLocks noChangeArrowheads="1"/>
            </p:cNvSpPr>
            <p:nvPr/>
          </p:nvSpPr>
          <p:spPr bwMode="auto">
            <a:xfrm>
              <a:off x="1718" y="1717"/>
              <a:ext cx="60"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0" name="Freeform 81"/>
            <p:cNvSpPr>
              <a:spLocks/>
            </p:cNvSpPr>
            <p:nvPr/>
          </p:nvSpPr>
          <p:spPr bwMode="auto">
            <a:xfrm>
              <a:off x="2978" y="2232"/>
              <a:ext cx="538" cy="226"/>
            </a:xfrm>
            <a:custGeom>
              <a:avLst/>
              <a:gdLst>
                <a:gd name="T0" fmla="*/ 0 w 5717"/>
                <a:gd name="T1" fmla="*/ 475 h 2850"/>
                <a:gd name="T2" fmla="*/ 475 w 5717"/>
                <a:gd name="T3" fmla="*/ 0 h 2850"/>
                <a:gd name="T4" fmla="*/ 5242 w 5717"/>
                <a:gd name="T5" fmla="*/ 0 h 2850"/>
                <a:gd name="T6" fmla="*/ 5717 w 5717"/>
                <a:gd name="T7" fmla="*/ 475 h 2850"/>
                <a:gd name="T8" fmla="*/ 5717 w 5717"/>
                <a:gd name="T9" fmla="*/ 2375 h 2850"/>
                <a:gd name="T10" fmla="*/ 5242 w 5717"/>
                <a:gd name="T11" fmla="*/ 2850 h 2850"/>
                <a:gd name="T12" fmla="*/ 475 w 5717"/>
                <a:gd name="T13" fmla="*/ 2850 h 2850"/>
                <a:gd name="T14" fmla="*/ 0 w 5717"/>
                <a:gd name="T15" fmla="*/ 2375 h 2850"/>
                <a:gd name="T16" fmla="*/ 0 w 5717"/>
                <a:gd name="T17" fmla="*/ 475 h 2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17" h="2850">
                  <a:moveTo>
                    <a:pt x="0" y="475"/>
                  </a:moveTo>
                  <a:cubicBezTo>
                    <a:pt x="0" y="213"/>
                    <a:pt x="213" y="0"/>
                    <a:pt x="475" y="0"/>
                  </a:cubicBezTo>
                  <a:lnTo>
                    <a:pt x="5242" y="0"/>
                  </a:lnTo>
                  <a:cubicBezTo>
                    <a:pt x="5504" y="0"/>
                    <a:pt x="5717" y="213"/>
                    <a:pt x="5717" y="475"/>
                  </a:cubicBezTo>
                  <a:lnTo>
                    <a:pt x="5717" y="2375"/>
                  </a:lnTo>
                  <a:cubicBezTo>
                    <a:pt x="5717" y="2638"/>
                    <a:pt x="5504" y="2850"/>
                    <a:pt x="5242" y="2850"/>
                  </a:cubicBezTo>
                  <a:lnTo>
                    <a:pt x="475" y="2850"/>
                  </a:lnTo>
                  <a:cubicBezTo>
                    <a:pt x="213" y="2850"/>
                    <a:pt x="0" y="2638"/>
                    <a:pt x="0" y="2375"/>
                  </a:cubicBezTo>
                  <a:lnTo>
                    <a:pt x="0" y="475"/>
                  </a:lnTo>
                  <a:close/>
                </a:path>
              </a:pathLst>
            </a:custGeom>
            <a:solidFill>
              <a:srgbClr val="558ED5"/>
            </a:solidFill>
            <a:ln w="2857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71" name="Rectangle 83"/>
            <p:cNvSpPr>
              <a:spLocks noChangeArrowheads="1"/>
            </p:cNvSpPr>
            <p:nvPr/>
          </p:nvSpPr>
          <p:spPr bwMode="auto">
            <a:xfrm>
              <a:off x="3062" y="2255"/>
              <a:ext cx="385"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International</a:t>
              </a:r>
            </a:p>
            <a:p>
              <a:pPr marL="0" marR="0" lvl="0" indent="0" algn="ctr" defTabSz="914400" rtl="0" eaLnBrk="1" fontAlgn="base" latinLnBrk="0" hangingPunct="1">
                <a:lnSpc>
                  <a:spcPct val="100000"/>
                </a:lnSpc>
                <a:spcBef>
                  <a:spcPct val="0"/>
                </a:spcBef>
                <a:spcAft>
                  <a:spcPct val="0"/>
                </a:spcAft>
                <a:buClrTx/>
                <a:buSzTx/>
                <a:buFontTx/>
                <a:buNone/>
                <a:tabLst/>
              </a:pPr>
              <a:r>
                <a:rPr lang="en-US" sz="900" dirty="0" smtClean="0">
                  <a:solidFill>
                    <a:srgbClr val="000000"/>
                  </a:solidFill>
                  <a:latin typeface="Calibri" pitchFamily="34" charset="0"/>
                  <a:cs typeface="Arial" pitchFamily="34" charset="0"/>
                </a:rPr>
                <a:t>Equities</a:t>
              </a:r>
              <a:r>
                <a:rPr kumimoji="0" lang="en-US" sz="900" b="0" i="0" u="none" strike="noStrike" cap="none" normalizeH="0" baseline="0" dirty="0" smtClean="0">
                  <a:ln>
                    <a:noFill/>
                  </a:ln>
                  <a:solidFill>
                    <a:srgbClr val="000000"/>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 name="Rectangle 85"/>
            <p:cNvSpPr>
              <a:spLocks noChangeArrowheads="1"/>
            </p:cNvSpPr>
            <p:nvPr/>
          </p:nvSpPr>
          <p:spPr bwMode="auto">
            <a:xfrm>
              <a:off x="3321" y="2045"/>
              <a:ext cx="60"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3" name="Freeform 88"/>
            <p:cNvSpPr>
              <a:spLocks/>
            </p:cNvSpPr>
            <p:nvPr/>
          </p:nvSpPr>
          <p:spPr bwMode="auto">
            <a:xfrm>
              <a:off x="2758" y="1559"/>
              <a:ext cx="523" cy="235"/>
            </a:xfrm>
            <a:custGeom>
              <a:avLst/>
              <a:gdLst>
                <a:gd name="T0" fmla="*/ 0 w 5567"/>
                <a:gd name="T1" fmla="*/ 467 h 2800"/>
                <a:gd name="T2" fmla="*/ 467 w 5567"/>
                <a:gd name="T3" fmla="*/ 0 h 2800"/>
                <a:gd name="T4" fmla="*/ 5100 w 5567"/>
                <a:gd name="T5" fmla="*/ 0 h 2800"/>
                <a:gd name="T6" fmla="*/ 5567 w 5567"/>
                <a:gd name="T7" fmla="*/ 467 h 2800"/>
                <a:gd name="T8" fmla="*/ 5567 w 5567"/>
                <a:gd name="T9" fmla="*/ 2334 h 2800"/>
                <a:gd name="T10" fmla="*/ 5100 w 5567"/>
                <a:gd name="T11" fmla="*/ 2800 h 2800"/>
                <a:gd name="T12" fmla="*/ 467 w 5567"/>
                <a:gd name="T13" fmla="*/ 2800 h 2800"/>
                <a:gd name="T14" fmla="*/ 0 w 5567"/>
                <a:gd name="T15" fmla="*/ 2334 h 2800"/>
                <a:gd name="T16" fmla="*/ 0 w 5567"/>
                <a:gd name="T17" fmla="*/ 467 h 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67" h="2800">
                  <a:moveTo>
                    <a:pt x="0" y="467"/>
                  </a:moveTo>
                  <a:cubicBezTo>
                    <a:pt x="0" y="209"/>
                    <a:pt x="209" y="0"/>
                    <a:pt x="467" y="0"/>
                  </a:cubicBezTo>
                  <a:lnTo>
                    <a:pt x="5100" y="0"/>
                  </a:lnTo>
                  <a:cubicBezTo>
                    <a:pt x="5358" y="0"/>
                    <a:pt x="5567" y="209"/>
                    <a:pt x="5567" y="467"/>
                  </a:cubicBezTo>
                  <a:lnTo>
                    <a:pt x="5567" y="2334"/>
                  </a:lnTo>
                  <a:cubicBezTo>
                    <a:pt x="5567" y="2592"/>
                    <a:pt x="5358" y="2800"/>
                    <a:pt x="5100" y="2800"/>
                  </a:cubicBezTo>
                  <a:lnTo>
                    <a:pt x="467" y="2800"/>
                  </a:lnTo>
                  <a:cubicBezTo>
                    <a:pt x="209" y="2800"/>
                    <a:pt x="0" y="2592"/>
                    <a:pt x="0" y="2334"/>
                  </a:cubicBezTo>
                  <a:lnTo>
                    <a:pt x="0" y="467"/>
                  </a:lnTo>
                  <a:close/>
                </a:path>
              </a:pathLst>
            </a:custGeom>
            <a:solidFill>
              <a:srgbClr val="558ED5"/>
            </a:solidFill>
            <a:ln w="2857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74" name="Rectangle 91"/>
            <p:cNvSpPr>
              <a:spLocks noChangeArrowheads="1"/>
            </p:cNvSpPr>
            <p:nvPr/>
          </p:nvSpPr>
          <p:spPr bwMode="auto">
            <a:xfrm>
              <a:off x="2860" y="1582"/>
              <a:ext cx="316"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Australian </a:t>
              </a:r>
            </a:p>
            <a:p>
              <a:pPr marL="0" marR="0" lvl="0" indent="0" algn="ctr" defTabSz="914400" rtl="0" eaLnBrk="1" fontAlgn="base" latinLnBrk="0" hangingPunct="1">
                <a:lnSpc>
                  <a:spcPct val="100000"/>
                </a:lnSpc>
                <a:spcBef>
                  <a:spcPct val="0"/>
                </a:spcBef>
                <a:spcAft>
                  <a:spcPct val="0"/>
                </a:spcAft>
                <a:buClrTx/>
                <a:buSzTx/>
                <a:buFontTx/>
                <a:buNone/>
                <a:tabLst/>
              </a:pPr>
              <a:r>
                <a:rPr lang="en-US" sz="900" dirty="0" smtClean="0">
                  <a:solidFill>
                    <a:srgbClr val="000000"/>
                  </a:solidFill>
                  <a:latin typeface="Calibri" pitchFamily="34" charset="0"/>
                  <a:cs typeface="Arial" pitchFamily="34" charset="0"/>
                </a:rPr>
                <a:t>Equities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ectangle 93"/>
            <p:cNvSpPr>
              <a:spLocks noChangeArrowheads="1"/>
            </p:cNvSpPr>
            <p:nvPr/>
          </p:nvSpPr>
          <p:spPr bwMode="auto">
            <a:xfrm>
              <a:off x="2689" y="1370"/>
              <a:ext cx="60"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6" name="Freeform 96"/>
            <p:cNvSpPr>
              <a:spLocks/>
            </p:cNvSpPr>
            <p:nvPr/>
          </p:nvSpPr>
          <p:spPr bwMode="auto">
            <a:xfrm>
              <a:off x="2876" y="2893"/>
              <a:ext cx="558" cy="228"/>
            </a:xfrm>
            <a:custGeom>
              <a:avLst/>
              <a:gdLst>
                <a:gd name="T0" fmla="*/ 0 w 5567"/>
                <a:gd name="T1" fmla="*/ 467 h 2800"/>
                <a:gd name="T2" fmla="*/ 467 w 5567"/>
                <a:gd name="T3" fmla="*/ 0 h 2800"/>
                <a:gd name="T4" fmla="*/ 5100 w 5567"/>
                <a:gd name="T5" fmla="*/ 0 h 2800"/>
                <a:gd name="T6" fmla="*/ 5567 w 5567"/>
                <a:gd name="T7" fmla="*/ 467 h 2800"/>
                <a:gd name="T8" fmla="*/ 5567 w 5567"/>
                <a:gd name="T9" fmla="*/ 2334 h 2800"/>
                <a:gd name="T10" fmla="*/ 5100 w 5567"/>
                <a:gd name="T11" fmla="*/ 2800 h 2800"/>
                <a:gd name="T12" fmla="*/ 467 w 5567"/>
                <a:gd name="T13" fmla="*/ 2800 h 2800"/>
                <a:gd name="T14" fmla="*/ 0 w 5567"/>
                <a:gd name="T15" fmla="*/ 2334 h 2800"/>
                <a:gd name="T16" fmla="*/ 0 w 5567"/>
                <a:gd name="T17" fmla="*/ 467 h 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67" h="2800">
                  <a:moveTo>
                    <a:pt x="0" y="467"/>
                  </a:moveTo>
                  <a:cubicBezTo>
                    <a:pt x="0" y="209"/>
                    <a:pt x="209" y="0"/>
                    <a:pt x="467" y="0"/>
                  </a:cubicBezTo>
                  <a:lnTo>
                    <a:pt x="5100" y="0"/>
                  </a:lnTo>
                  <a:cubicBezTo>
                    <a:pt x="5358" y="0"/>
                    <a:pt x="5567" y="209"/>
                    <a:pt x="5567" y="467"/>
                  </a:cubicBezTo>
                  <a:lnTo>
                    <a:pt x="5567" y="2334"/>
                  </a:lnTo>
                  <a:cubicBezTo>
                    <a:pt x="5567" y="2592"/>
                    <a:pt x="5358" y="2800"/>
                    <a:pt x="5100" y="2800"/>
                  </a:cubicBezTo>
                  <a:lnTo>
                    <a:pt x="467" y="2800"/>
                  </a:lnTo>
                  <a:cubicBezTo>
                    <a:pt x="209" y="2800"/>
                    <a:pt x="0" y="2592"/>
                    <a:pt x="0" y="2334"/>
                  </a:cubicBezTo>
                  <a:lnTo>
                    <a:pt x="0" y="467"/>
                  </a:lnTo>
                  <a:close/>
                </a:path>
              </a:pathLst>
            </a:custGeom>
            <a:solidFill>
              <a:srgbClr val="558ED5"/>
            </a:solidFill>
            <a:ln w="2857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77" name="Rectangle 98"/>
            <p:cNvSpPr>
              <a:spLocks noChangeArrowheads="1"/>
            </p:cNvSpPr>
            <p:nvPr/>
          </p:nvSpPr>
          <p:spPr bwMode="auto">
            <a:xfrm>
              <a:off x="2948" y="2906"/>
              <a:ext cx="414"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Risk</a:t>
              </a:r>
            </a:p>
            <a:p>
              <a:pPr marL="0" marR="0" lvl="0" indent="0" algn="ctr" defTabSz="914400" rtl="0" eaLnBrk="1" fontAlgn="base" latinLnBrk="0" hangingPunct="1">
                <a:lnSpc>
                  <a:spcPct val="100000"/>
                </a:lnSpc>
                <a:spcBef>
                  <a:spcPct val="0"/>
                </a:spcBef>
                <a:spcAft>
                  <a:spcPct val="0"/>
                </a:spcAft>
                <a:buClrTx/>
                <a:buSzTx/>
                <a:buFontTx/>
                <a:buNone/>
                <a:tabLst/>
              </a:pPr>
              <a:r>
                <a:rPr lang="en-US" sz="900" dirty="0" smtClean="0">
                  <a:solidFill>
                    <a:srgbClr val="000000"/>
                  </a:solidFill>
                  <a:latin typeface="Calibri" pitchFamily="34" charset="0"/>
                  <a:cs typeface="Arial" pitchFamily="34" charset="0"/>
                </a:rPr>
                <a:t>Management</a:t>
              </a:r>
              <a:r>
                <a:rPr kumimoji="0" lang="en-US" sz="900" b="0" i="0" u="none" strike="noStrike" cap="none" normalizeH="0" baseline="0" dirty="0" smtClean="0">
                  <a:ln>
                    <a:noFill/>
                  </a:ln>
                  <a:solidFill>
                    <a:srgbClr val="000000"/>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8" name="Rectangle 100"/>
            <p:cNvSpPr>
              <a:spLocks noChangeArrowheads="1"/>
            </p:cNvSpPr>
            <p:nvPr/>
          </p:nvSpPr>
          <p:spPr bwMode="auto">
            <a:xfrm>
              <a:off x="3416" y="2850"/>
              <a:ext cx="60" cy="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79" name="Freeform 96"/>
          <p:cNvSpPr>
            <a:spLocks/>
          </p:cNvSpPr>
          <p:nvPr/>
        </p:nvSpPr>
        <p:spPr bwMode="auto">
          <a:xfrm>
            <a:off x="1721396" y="2760290"/>
            <a:ext cx="885825" cy="361950"/>
          </a:xfrm>
          <a:custGeom>
            <a:avLst/>
            <a:gdLst>
              <a:gd name="T0" fmla="*/ 0 w 5567"/>
              <a:gd name="T1" fmla="*/ 467 h 2800"/>
              <a:gd name="T2" fmla="*/ 467 w 5567"/>
              <a:gd name="T3" fmla="*/ 0 h 2800"/>
              <a:gd name="T4" fmla="*/ 5100 w 5567"/>
              <a:gd name="T5" fmla="*/ 0 h 2800"/>
              <a:gd name="T6" fmla="*/ 5567 w 5567"/>
              <a:gd name="T7" fmla="*/ 467 h 2800"/>
              <a:gd name="T8" fmla="*/ 5567 w 5567"/>
              <a:gd name="T9" fmla="*/ 2334 h 2800"/>
              <a:gd name="T10" fmla="*/ 5100 w 5567"/>
              <a:gd name="T11" fmla="*/ 2800 h 2800"/>
              <a:gd name="T12" fmla="*/ 467 w 5567"/>
              <a:gd name="T13" fmla="*/ 2800 h 2800"/>
              <a:gd name="T14" fmla="*/ 0 w 5567"/>
              <a:gd name="T15" fmla="*/ 2334 h 2800"/>
              <a:gd name="T16" fmla="*/ 0 w 5567"/>
              <a:gd name="T17" fmla="*/ 467 h 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67" h="2800">
                <a:moveTo>
                  <a:pt x="0" y="467"/>
                </a:moveTo>
                <a:cubicBezTo>
                  <a:pt x="0" y="209"/>
                  <a:pt x="209" y="0"/>
                  <a:pt x="467" y="0"/>
                </a:cubicBezTo>
                <a:lnTo>
                  <a:pt x="5100" y="0"/>
                </a:lnTo>
                <a:cubicBezTo>
                  <a:pt x="5358" y="0"/>
                  <a:pt x="5567" y="209"/>
                  <a:pt x="5567" y="467"/>
                </a:cubicBezTo>
                <a:lnTo>
                  <a:pt x="5567" y="2334"/>
                </a:lnTo>
                <a:cubicBezTo>
                  <a:pt x="5567" y="2592"/>
                  <a:pt x="5358" y="2800"/>
                  <a:pt x="5100" y="2800"/>
                </a:cubicBezTo>
                <a:lnTo>
                  <a:pt x="467" y="2800"/>
                </a:lnTo>
                <a:cubicBezTo>
                  <a:pt x="209" y="2800"/>
                  <a:pt x="0" y="2592"/>
                  <a:pt x="0" y="2334"/>
                </a:cubicBezTo>
                <a:lnTo>
                  <a:pt x="0" y="467"/>
                </a:lnTo>
                <a:close/>
              </a:path>
            </a:pathLst>
          </a:custGeom>
          <a:solidFill>
            <a:srgbClr val="558ED5"/>
          </a:solidFill>
          <a:ln w="2857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80" name="Rectangle 98"/>
          <p:cNvSpPr>
            <a:spLocks noChangeArrowheads="1"/>
          </p:cNvSpPr>
          <p:nvPr/>
        </p:nvSpPr>
        <p:spPr bwMode="auto">
          <a:xfrm>
            <a:off x="1890198" y="2780928"/>
            <a:ext cx="54822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900" dirty="0" smtClean="0">
                <a:solidFill>
                  <a:srgbClr val="000000"/>
                </a:solidFill>
                <a:latin typeface="Calibri" pitchFamily="34" charset="0"/>
                <a:cs typeface="Arial" pitchFamily="34" charset="0"/>
              </a:rPr>
              <a:t>Alternative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alibri" pitchFamily="34" charset="0"/>
                <a:cs typeface="Arial" pitchFamily="34" charset="0"/>
              </a:rPr>
              <a:t>Assets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“Providing comprehensive, innovative and pro-active research, advice, and investment management services”</a:t>
            </a:r>
            <a:endParaRPr lang="en-AU" dirty="0"/>
          </a:p>
        </p:txBody>
      </p:sp>
      <p:sp>
        <p:nvSpPr>
          <p:cNvPr id="3" name="Rectangle 2"/>
          <p:cNvSpPr/>
          <p:nvPr/>
        </p:nvSpPr>
        <p:spPr>
          <a:xfrm>
            <a:off x="179512" y="116632"/>
            <a:ext cx="8784976" cy="2031325"/>
          </a:xfrm>
          <a:prstGeom prst="rect">
            <a:avLst/>
          </a:prstGeom>
        </p:spPr>
        <p:txBody>
          <a:bodyPr wrap="square">
            <a:spAutoFit/>
          </a:bodyPr>
          <a:lstStyle/>
          <a:p>
            <a:r>
              <a:rPr lang="en-AU" b="1" dirty="0" smtClean="0"/>
              <a:t>Investment Management Process</a:t>
            </a:r>
          </a:p>
          <a:p>
            <a:r>
              <a:rPr lang="en-AU" dirty="0" smtClean="0"/>
              <a:t>Analytical </a:t>
            </a:r>
            <a:r>
              <a:rPr lang="en-AU" dirty="0" smtClean="0"/>
              <a:t>methodology and diversity of intellectual expertise are key to providing clients with appropriate reward for their investing risk. Our experienced teams all contribute to the process and overlay their area of expertise to deliver the client the strength of a large fund manager with the personalisation and flexibility of a directly advised portfolio, but without the risk of personal bias and knowledge gap that often occurs with single adviser relationships.</a:t>
            </a:r>
            <a:endParaRPr lang="en-AU" dirty="0"/>
          </a:p>
        </p:txBody>
      </p:sp>
      <p:pic>
        <p:nvPicPr>
          <p:cNvPr id="5" name="Picture 3"/>
          <p:cNvPicPr>
            <a:picLocks noChangeAspect="1" noChangeArrowheads="1"/>
          </p:cNvPicPr>
          <p:nvPr/>
        </p:nvPicPr>
        <p:blipFill>
          <a:blip r:embed="rId2" cstate="print"/>
          <a:srcRect/>
          <a:stretch>
            <a:fillRect/>
          </a:stretch>
        </p:blipFill>
        <p:spPr bwMode="auto">
          <a:xfrm>
            <a:off x="179512" y="2420888"/>
            <a:ext cx="6385148" cy="3551372"/>
          </a:xfrm>
          <a:prstGeom prst="rect">
            <a:avLst/>
          </a:prstGeom>
          <a:noFill/>
          <a:ln w="9525">
            <a:noFill/>
            <a:miter lim="800000"/>
            <a:headEnd/>
            <a:tailEnd/>
          </a:ln>
          <a:effectLst/>
        </p:spPr>
      </p:pic>
      <p:sp>
        <p:nvSpPr>
          <p:cNvPr id="7" name="Rectangle 6"/>
          <p:cNvSpPr/>
          <p:nvPr/>
        </p:nvSpPr>
        <p:spPr>
          <a:xfrm>
            <a:off x="6804248" y="2204864"/>
            <a:ext cx="2069976" cy="4173450"/>
          </a:xfrm>
          <a:prstGeom prst="rect">
            <a:avLst/>
          </a:prstGeom>
        </p:spPr>
        <p:txBody>
          <a:bodyPr wrap="square">
            <a:spAutoFit/>
          </a:bodyPr>
          <a:lstStyle/>
          <a:p>
            <a:pPr marL="180975" indent="-180975" eaLnBrk="0" hangingPunct="0">
              <a:spcBef>
                <a:spcPct val="30000"/>
              </a:spcBef>
              <a:spcAft>
                <a:spcPct val="25000"/>
              </a:spcAft>
              <a:buClr>
                <a:srgbClr val="ADCFF9"/>
              </a:buClr>
              <a:buFont typeface="Arial" pitchFamily="34" charset="0"/>
              <a:buChar char="•"/>
              <a:defRPr/>
            </a:pPr>
            <a:r>
              <a:rPr lang="en-AU" sz="1200" dirty="0" smtClean="0">
                <a:ea typeface="Times New Roman" pitchFamily="18" charset="0"/>
                <a:cs typeface="Arial" charset="0"/>
              </a:rPr>
              <a:t>A systematic and robust methodology is key to providing insightful and value adding portfolio creation</a:t>
            </a:r>
          </a:p>
          <a:p>
            <a:pPr marL="180975" indent="-180975" eaLnBrk="0" hangingPunct="0">
              <a:spcBef>
                <a:spcPct val="30000"/>
              </a:spcBef>
              <a:spcAft>
                <a:spcPct val="25000"/>
              </a:spcAft>
              <a:buClr>
                <a:srgbClr val="ADCFF9"/>
              </a:buClr>
              <a:buFont typeface="Arial" pitchFamily="34" charset="0"/>
              <a:buChar char="•"/>
              <a:defRPr/>
            </a:pPr>
            <a:r>
              <a:rPr lang="en-AU" sz="1200" dirty="0" smtClean="0">
                <a:ea typeface="Times New Roman" pitchFamily="18" charset="0"/>
                <a:cs typeface="Arial" charset="0"/>
              </a:rPr>
              <a:t>Incorporating multiple financial disciplines within a single structure ensures clarity of purpose and greater risk management oversight.</a:t>
            </a:r>
          </a:p>
          <a:p>
            <a:pPr marL="180975" indent="-180975" eaLnBrk="0" hangingPunct="0">
              <a:spcBef>
                <a:spcPct val="30000"/>
              </a:spcBef>
              <a:spcAft>
                <a:spcPct val="25000"/>
              </a:spcAft>
              <a:buClr>
                <a:srgbClr val="ADCFF9"/>
              </a:buClr>
              <a:buFont typeface="Arial" pitchFamily="34" charset="0"/>
              <a:buChar char="•"/>
              <a:defRPr/>
            </a:pPr>
            <a:r>
              <a:rPr lang="en-AU" sz="1200" dirty="0" smtClean="0">
                <a:ea typeface="Times New Roman" pitchFamily="18" charset="0"/>
                <a:cs typeface="Arial" charset="0"/>
              </a:rPr>
              <a:t>The client return target is central to portfolio creation, with ongoing monitoring and adjustment through tactical asset allocation and portfolio optimisation being the tools for achieving better risk reward outcomes.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“Providing comprehensive, innovative and pro-active research, advice, and investment management services”</a:t>
            </a:r>
            <a:endParaRPr lang="en-AU" dirty="0"/>
          </a:p>
        </p:txBody>
      </p:sp>
      <p:sp>
        <p:nvSpPr>
          <p:cNvPr id="6" name="Rectangle 5"/>
          <p:cNvSpPr/>
          <p:nvPr/>
        </p:nvSpPr>
        <p:spPr>
          <a:xfrm>
            <a:off x="251520" y="116632"/>
            <a:ext cx="4680520" cy="5632311"/>
          </a:xfrm>
          <a:prstGeom prst="rect">
            <a:avLst/>
          </a:prstGeom>
        </p:spPr>
        <p:txBody>
          <a:bodyPr wrap="square">
            <a:spAutoFit/>
          </a:bodyPr>
          <a:lstStyle/>
          <a:p>
            <a:r>
              <a:rPr lang="en-AU" b="1" dirty="0" smtClean="0"/>
              <a:t>Risk Budgeting</a:t>
            </a:r>
          </a:p>
          <a:p>
            <a:r>
              <a:rPr lang="en-AU" dirty="0" smtClean="0"/>
              <a:t>Understanding </a:t>
            </a:r>
            <a:r>
              <a:rPr lang="en-AU" dirty="0" smtClean="0"/>
              <a:t>risk is as important as finding sources of return. Sustainable outperformance must take into account not only the outlook for expected returns but also the potential risk associated with these expectations. Balancing and managing risk and return is a dynamic process – not a passive process. When risk is analysed, quantitative risks and process risks are equally important. A risk budgeting framework presents an investment management logic that manages this reality.</a:t>
            </a:r>
          </a:p>
          <a:p>
            <a:r>
              <a:rPr lang="en-AU" dirty="0" smtClean="0"/>
              <a:t>The main point of difference between a risk budgeting process and one which does not employ such a methodology,  is that we commit to a target level of return as well as a target level of risk applied to a portfolio structure – this significantly reduces the potential for negative portfolio returns.</a:t>
            </a:r>
            <a:endParaRPr lang="en-AU" dirty="0"/>
          </a:p>
        </p:txBody>
      </p:sp>
      <p:sp>
        <p:nvSpPr>
          <p:cNvPr id="8" name="Rounded Rectangle 7"/>
          <p:cNvSpPr/>
          <p:nvPr/>
        </p:nvSpPr>
        <p:spPr bwMode="auto">
          <a:xfrm>
            <a:off x="5364088" y="404664"/>
            <a:ext cx="3384000" cy="576000"/>
          </a:xfrm>
          <a:prstGeom prst="roundRect">
            <a:avLst/>
          </a:prstGeom>
          <a:solidFill>
            <a:schemeClr val="accent6">
              <a:lumMod val="50000"/>
            </a:schemeClr>
          </a:solidFill>
          <a:ln w="28575" cap="flat" cmpd="sng" algn="ctr">
            <a:noFill/>
            <a:prstDash val="solid"/>
            <a:round/>
            <a:headEnd type="none" w="med" len="med"/>
            <a:tailEnd type="none" w="med" len="med"/>
          </a:ln>
          <a:effectLst/>
        </p:spPr>
        <p:txBody>
          <a:bodyPr vert="horz" wrap="square" lIns="91436" tIns="45719" rIns="91436" bIns="45719" numCol="1" rtlCol="0" anchor="t" anchorCtr="0" compatLnSpc="1">
            <a:prstTxWarp prst="textNoShape">
              <a:avLst/>
            </a:prstTxWarp>
          </a:bodyPr>
          <a:lstStyle/>
          <a:p>
            <a:pPr marL="95250" marR="0" indent="-95250" algn="ctr"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chemeClr val="bg1"/>
                </a:solidFill>
                <a:effectLst/>
                <a:latin typeface="Calibri" pitchFamily="34" charset="0"/>
              </a:rPr>
              <a:t>Determine the cost of capital</a:t>
            </a:r>
            <a:endParaRPr kumimoji="0" lang="en-AU" sz="1600" b="1" i="0" u="none" strike="noStrike" cap="none" normalizeH="0" baseline="0" dirty="0">
              <a:ln>
                <a:noFill/>
              </a:ln>
              <a:solidFill>
                <a:schemeClr val="bg1"/>
              </a:solidFill>
              <a:effectLst/>
              <a:latin typeface="Calibri" pitchFamily="34" charset="0"/>
            </a:endParaRPr>
          </a:p>
        </p:txBody>
      </p:sp>
      <p:sp>
        <p:nvSpPr>
          <p:cNvPr id="9" name="Rounded Rectangle 8"/>
          <p:cNvSpPr/>
          <p:nvPr/>
        </p:nvSpPr>
        <p:spPr bwMode="auto">
          <a:xfrm>
            <a:off x="5364088" y="1196752"/>
            <a:ext cx="3384000" cy="576000"/>
          </a:xfrm>
          <a:prstGeom prst="roundRect">
            <a:avLst/>
          </a:prstGeom>
          <a:solidFill>
            <a:schemeClr val="accent6">
              <a:lumMod val="75000"/>
            </a:schemeClr>
          </a:solidFill>
          <a:ln w="28575" cap="flat" cmpd="sng" algn="ctr">
            <a:noFill/>
            <a:prstDash val="solid"/>
            <a:round/>
            <a:headEnd type="none" w="med" len="med"/>
            <a:tailEnd type="none" w="med" len="med"/>
          </a:ln>
          <a:effectLst/>
        </p:spPr>
        <p:txBody>
          <a:bodyPr vert="horz" wrap="square" lIns="91436" tIns="45719" rIns="91436" bIns="45719" numCol="1" rtlCol="0" anchor="t" anchorCtr="0" compatLnSpc="1">
            <a:prstTxWarp prst="textNoShape">
              <a:avLst/>
            </a:prstTxWarp>
          </a:bodyPr>
          <a:lstStyle/>
          <a:p>
            <a:pPr marL="95250" marR="0" indent="-95250" algn="ctr"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chemeClr val="bg1"/>
                </a:solidFill>
                <a:effectLst/>
                <a:latin typeface="Calibri" pitchFamily="34" charset="0"/>
              </a:rPr>
              <a:t>Establish the Risk Profile</a:t>
            </a:r>
            <a:endParaRPr kumimoji="0" lang="en-AU" sz="1600" b="1" i="0" u="none" strike="noStrike" cap="none" normalizeH="0" baseline="0" dirty="0">
              <a:ln>
                <a:noFill/>
              </a:ln>
              <a:solidFill>
                <a:schemeClr val="bg1"/>
              </a:solidFill>
              <a:effectLst/>
              <a:latin typeface="Calibri" pitchFamily="34" charset="0"/>
            </a:endParaRPr>
          </a:p>
        </p:txBody>
      </p:sp>
      <p:sp>
        <p:nvSpPr>
          <p:cNvPr id="10" name="Rounded Rectangle 9"/>
          <p:cNvSpPr/>
          <p:nvPr/>
        </p:nvSpPr>
        <p:spPr bwMode="auto">
          <a:xfrm>
            <a:off x="5364088" y="1988840"/>
            <a:ext cx="3384000" cy="576000"/>
          </a:xfrm>
          <a:prstGeom prst="roundRect">
            <a:avLst/>
          </a:prstGeom>
          <a:solidFill>
            <a:schemeClr val="accent6"/>
          </a:solidFill>
          <a:ln w="28575" cap="flat" cmpd="sng" algn="ctr">
            <a:noFill/>
            <a:prstDash val="solid"/>
            <a:round/>
            <a:headEnd type="none" w="med" len="med"/>
            <a:tailEnd type="none" w="med" len="med"/>
          </a:ln>
          <a:effectLst/>
        </p:spPr>
        <p:txBody>
          <a:bodyPr vert="horz" wrap="square" lIns="91436" tIns="45719" rIns="91436" bIns="45719" numCol="1" rtlCol="0" anchor="t" anchorCtr="0" compatLnSpc="1">
            <a:prstTxWarp prst="textNoShape">
              <a:avLst/>
            </a:prstTxWarp>
          </a:bodyPr>
          <a:lstStyle/>
          <a:p>
            <a:pPr marL="95250" marR="0" indent="-95250" algn="ctr"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chemeClr val="bg1"/>
                </a:solidFill>
                <a:effectLst/>
                <a:latin typeface="Calibri" pitchFamily="34" charset="0"/>
              </a:rPr>
              <a:t>Estimate the Core Inputs</a:t>
            </a:r>
            <a:endParaRPr kumimoji="0" lang="en-AU" sz="1600" b="1" i="0" u="none" strike="noStrike" cap="none" normalizeH="0" baseline="0" dirty="0">
              <a:ln>
                <a:noFill/>
              </a:ln>
              <a:solidFill>
                <a:schemeClr val="bg1"/>
              </a:solidFill>
              <a:effectLst/>
              <a:latin typeface="Calibri" pitchFamily="34" charset="0"/>
            </a:endParaRPr>
          </a:p>
        </p:txBody>
      </p:sp>
      <p:sp>
        <p:nvSpPr>
          <p:cNvPr id="11" name="Rounded Rectangle 10"/>
          <p:cNvSpPr/>
          <p:nvPr/>
        </p:nvSpPr>
        <p:spPr bwMode="auto">
          <a:xfrm>
            <a:off x="5364088" y="2780928"/>
            <a:ext cx="3384000" cy="576000"/>
          </a:xfrm>
          <a:prstGeom prst="roundRect">
            <a:avLst/>
          </a:prstGeom>
          <a:solidFill>
            <a:schemeClr val="accent6">
              <a:lumMod val="60000"/>
              <a:lumOff val="40000"/>
            </a:schemeClr>
          </a:solidFill>
          <a:ln w="28575" cap="flat" cmpd="sng" algn="ctr">
            <a:noFill/>
            <a:prstDash val="solid"/>
            <a:round/>
            <a:headEnd type="none" w="med" len="med"/>
            <a:tailEnd type="none" w="med" len="med"/>
          </a:ln>
          <a:effectLst/>
        </p:spPr>
        <p:txBody>
          <a:bodyPr vert="horz" wrap="square" lIns="91436" tIns="45719" rIns="91436" bIns="45719" numCol="1" rtlCol="0" anchor="t" anchorCtr="0" compatLnSpc="1">
            <a:prstTxWarp prst="textNoShape">
              <a:avLst/>
            </a:prstTxWarp>
          </a:bodyPr>
          <a:lstStyle/>
          <a:p>
            <a:pPr marL="95250" marR="0" indent="-95250" algn="ctr"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effectLst/>
                <a:latin typeface="Calibri" pitchFamily="34" charset="0"/>
              </a:rPr>
              <a:t>Identify Superior Investment</a:t>
            </a:r>
            <a:r>
              <a:rPr lang="en-AU" sz="1600" b="1" dirty="0" smtClean="0">
                <a:latin typeface="Calibri" pitchFamily="34" charset="0"/>
              </a:rPr>
              <a:t>s</a:t>
            </a:r>
            <a:endParaRPr kumimoji="0" lang="en-AU" sz="1600" b="1" i="0" u="none" strike="noStrike" cap="none" normalizeH="0" baseline="0" dirty="0">
              <a:ln>
                <a:noFill/>
              </a:ln>
              <a:effectLst/>
              <a:latin typeface="Calibri" pitchFamily="34" charset="0"/>
            </a:endParaRPr>
          </a:p>
        </p:txBody>
      </p:sp>
      <p:sp>
        <p:nvSpPr>
          <p:cNvPr id="12" name="Rounded Rectangle 11"/>
          <p:cNvSpPr/>
          <p:nvPr/>
        </p:nvSpPr>
        <p:spPr bwMode="auto">
          <a:xfrm>
            <a:off x="5364088" y="3573016"/>
            <a:ext cx="3384000" cy="576000"/>
          </a:xfrm>
          <a:prstGeom prst="roundRect">
            <a:avLst/>
          </a:prstGeom>
          <a:solidFill>
            <a:schemeClr val="accent6">
              <a:lumMod val="40000"/>
              <a:lumOff val="60000"/>
            </a:schemeClr>
          </a:solidFill>
          <a:ln w="28575" cap="flat" cmpd="sng" algn="ctr">
            <a:noFill/>
            <a:prstDash val="solid"/>
            <a:round/>
            <a:headEnd type="none" w="med" len="med"/>
            <a:tailEnd type="none" w="med" len="med"/>
          </a:ln>
          <a:effectLst/>
        </p:spPr>
        <p:txBody>
          <a:bodyPr vert="horz" wrap="square" lIns="91436" tIns="45719" rIns="91436" bIns="45719" numCol="1" rtlCol="0" anchor="t" anchorCtr="0" compatLnSpc="1">
            <a:prstTxWarp prst="textNoShape">
              <a:avLst/>
            </a:prstTxWarp>
          </a:bodyPr>
          <a:lstStyle/>
          <a:p>
            <a:pPr marL="95250" marR="0" indent="-95250" algn="ctr"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effectLst/>
                <a:latin typeface="Calibri" pitchFamily="34" charset="0"/>
              </a:rPr>
              <a:t>Allocate</a:t>
            </a:r>
            <a:r>
              <a:rPr kumimoji="0" lang="en-AU" sz="1600" b="1" i="0" u="none" strike="noStrike" cap="none" normalizeH="0" dirty="0" smtClean="0">
                <a:ln>
                  <a:noFill/>
                </a:ln>
                <a:effectLst/>
                <a:latin typeface="Calibri" pitchFamily="34" charset="0"/>
              </a:rPr>
              <a:t> the Portfolio</a:t>
            </a:r>
            <a:endParaRPr kumimoji="0" lang="en-AU" sz="1600" b="1" i="0" u="none" strike="noStrike" cap="none" normalizeH="0" baseline="0" dirty="0">
              <a:ln>
                <a:noFill/>
              </a:ln>
              <a:effectLst/>
              <a:latin typeface="Calibri"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“Providing comprehensive, innovative and pro-active research, advice, and investment management services”</a:t>
            </a:r>
            <a:endParaRPr lang="en-AU" dirty="0"/>
          </a:p>
        </p:txBody>
      </p:sp>
      <p:sp>
        <p:nvSpPr>
          <p:cNvPr id="6" name="Rectangle 5"/>
          <p:cNvSpPr/>
          <p:nvPr/>
        </p:nvSpPr>
        <p:spPr>
          <a:xfrm>
            <a:off x="251520" y="116632"/>
            <a:ext cx="7488832" cy="3970318"/>
          </a:xfrm>
          <a:prstGeom prst="rect">
            <a:avLst/>
          </a:prstGeom>
        </p:spPr>
        <p:txBody>
          <a:bodyPr wrap="square">
            <a:spAutoFit/>
          </a:bodyPr>
          <a:lstStyle/>
          <a:p>
            <a:r>
              <a:rPr lang="en-AU" b="1" dirty="0" smtClean="0"/>
              <a:t>Research</a:t>
            </a:r>
          </a:p>
          <a:p>
            <a:r>
              <a:rPr lang="en-AU" dirty="0" smtClean="0"/>
              <a:t>Research is the backbone of any investment decision and the team at SCM utilise both top down Macro research and bottom up value research to drive our portfolio management and tactical asset allocation. </a:t>
            </a:r>
          </a:p>
          <a:p>
            <a:r>
              <a:rPr lang="en-AU" dirty="0" smtClean="0"/>
              <a:t>Our Macroeconomic team provide global asset allocation and thematic guidance for our portfolio managers and optimising team, we utilise cost of capital forecasting in our tactical asset allocation. As well as producing our quarterly economic outlooks and key metric forecasts</a:t>
            </a:r>
          </a:p>
          <a:p>
            <a:r>
              <a:rPr lang="en-AU" dirty="0" smtClean="0"/>
              <a:t>The proliferation of research from all major investment and research houses has resulted in a flood of information where it becomes difficult to separate the good from the bad. Our research team utilise this excess of information to our clients’ advantage in value selection and then provide the filtered information to the client to help them make informed decisions.</a:t>
            </a:r>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“Providing comprehensive, innovative and pro-active research, advice, and investment management services”</a:t>
            </a:r>
            <a:endParaRPr lang="en-AU" dirty="0"/>
          </a:p>
        </p:txBody>
      </p:sp>
      <p:sp>
        <p:nvSpPr>
          <p:cNvPr id="6" name="Rectangle 5"/>
          <p:cNvSpPr/>
          <p:nvPr/>
        </p:nvSpPr>
        <p:spPr>
          <a:xfrm>
            <a:off x="251520" y="116632"/>
            <a:ext cx="4536504" cy="6001643"/>
          </a:xfrm>
          <a:prstGeom prst="rect">
            <a:avLst/>
          </a:prstGeom>
        </p:spPr>
        <p:txBody>
          <a:bodyPr wrap="square">
            <a:spAutoFit/>
          </a:bodyPr>
          <a:lstStyle/>
          <a:p>
            <a:r>
              <a:rPr lang="en-AU" sz="1600" b="1" dirty="0" smtClean="0"/>
              <a:t>Tactical Asset Allocation</a:t>
            </a:r>
          </a:p>
          <a:p>
            <a:r>
              <a:rPr lang="en-AU" sz="1600" dirty="0" smtClean="0"/>
              <a:t>Each client is unique in their financial needs, objectives and risk appetite; we marry this uniqueness with a systematic process and intellectual rigour to produce a client specific portfolio. As with everything we do we start with the client and establish what returns they are targeting.  </a:t>
            </a:r>
          </a:p>
          <a:p>
            <a:r>
              <a:rPr lang="en-AU" sz="1600" dirty="0" smtClean="0"/>
              <a:t>This target is then compared with the long term strategic asset allocations to produce expected risk outcome, we then overlay sector investment ranges to produce sector risk and return expectations. This is then assessed for correlation with clients existing investments and with each other, to produce a tactical asset allocation. This allocation will then be regularly stress tested to ensure it is meeting our clients return objective and making the most of current economic and market cycles. </a:t>
            </a:r>
          </a:p>
          <a:p>
            <a:r>
              <a:rPr lang="en-AU" sz="1600" dirty="0" smtClean="0"/>
              <a:t>Capital preservation is a key principle in tactical asset allocation; it is through monitoring the momentum of markets and structural changes that assets can be judiciously allocated for preventative measures.</a:t>
            </a:r>
            <a:endParaRPr lang="en-AU" sz="1600" dirty="0"/>
          </a:p>
        </p:txBody>
      </p:sp>
      <p:pic>
        <p:nvPicPr>
          <p:cNvPr id="4" name="Picture 2"/>
          <p:cNvPicPr>
            <a:picLocks noChangeAspect="1" noChangeArrowheads="1"/>
          </p:cNvPicPr>
          <p:nvPr/>
        </p:nvPicPr>
        <p:blipFill>
          <a:blip r:embed="rId2" cstate="print"/>
          <a:srcRect/>
          <a:stretch>
            <a:fillRect/>
          </a:stretch>
        </p:blipFill>
        <p:spPr bwMode="auto">
          <a:xfrm>
            <a:off x="4600618" y="116633"/>
            <a:ext cx="4399366" cy="2376263"/>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Introduction to SC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ntroduction to SCM">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ECFF"/>
        </a:solidFill>
        <a:ln w="28575" cap="flat" cmpd="sng" algn="ctr">
          <a:noFill/>
          <a:prstDash val="solid"/>
          <a:round/>
          <a:headEnd type="none" w="med" len="med"/>
          <a:tailEnd type="none" w="med" len="med"/>
        </a:ln>
        <a:effectLst/>
      </a:spPr>
      <a:bodyPr vert="horz" wrap="square" lIns="91436" tIns="45719" rIns="91436" bIns="45719" numCol="1" anchor="t" anchorCtr="0" compatLnSpc="1">
        <a:prstTxWarp prst="textNoShape">
          <a:avLst/>
        </a:prstTxWarp>
      </a:bodyPr>
      <a:lstStyle>
        <a:defPPr marL="95250" marR="0" indent="-95250" algn="l" defTabSz="914400" rtl="0" eaLnBrk="0" fontAlgn="base" latinLnBrk="0" hangingPunct="0">
          <a:lnSpc>
            <a:spcPct val="100000"/>
          </a:lnSpc>
          <a:spcBef>
            <a:spcPct val="0"/>
          </a:spcBef>
          <a:spcAft>
            <a:spcPct val="0"/>
          </a:spcAft>
          <a:buClrTx/>
          <a:buSzTx/>
          <a:buFontTx/>
          <a:buNone/>
          <a:tabLst/>
          <a:defRPr kumimoji="0" lang="en-AU" sz="2800" b="1" i="0" u="none" strike="noStrike" cap="none" normalizeH="0" baseline="0">
            <a:ln>
              <a:noFill/>
            </a:ln>
            <a:solidFill>
              <a:schemeClr val="tx1"/>
            </a:solidFill>
            <a:effectLst/>
            <a:latin typeface="Frutiger 45 Light" pitchFamily="34" charset="0"/>
          </a:defRPr>
        </a:defPPr>
      </a:lstStyle>
    </a:spDef>
    <a:lnDef>
      <a:spPr bwMode="auto">
        <a:solidFill>
          <a:srgbClr val="CCECFF"/>
        </a:solidFill>
        <a:ln w="28575" cap="flat" cmpd="sng" algn="ctr">
          <a:solidFill>
            <a:schemeClr val="bg1">
              <a:lumMod val="65000"/>
            </a:schemeClr>
          </a:solidFill>
          <a:prstDash val="solid"/>
          <a:round/>
          <a:headEnd type="none" w="med" len="med"/>
          <a:tailEnd type="none" w="med" len="med"/>
        </a:ln>
        <a:effectLst/>
      </a:spPr>
      <a:body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Introduction to SCM for Terry Towell</Template>
  <TotalTime>6494</TotalTime>
  <Words>1696</Words>
  <Application>Microsoft Office PowerPoint</Application>
  <PresentationFormat>On-screen Show (4:3)</PresentationFormat>
  <Paragraphs>114</Paragraphs>
  <Slides>12</Slides>
  <Notes>0</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Introduction to SCM </vt:lpstr>
      <vt:lpstr>Introduction to SCM</vt:lpstr>
      <vt:lpstr>“Providing comprehensive, innovative and pro-active research, advice, and investment management services”</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Yellow Brick Road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SCM</dc:title>
  <dc:creator>christian.martin</dc:creator>
  <cp:lastModifiedBy>christian.martin</cp:lastModifiedBy>
  <cp:revision>494</cp:revision>
  <cp:lastPrinted>2013-03-04T21:37:36Z</cp:lastPrinted>
  <dcterms:created xsi:type="dcterms:W3CDTF">2013-02-19T00:19:46Z</dcterms:created>
  <dcterms:modified xsi:type="dcterms:W3CDTF">2013-03-11T00:58:09Z</dcterms:modified>
</cp:coreProperties>
</file>